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7" r:id="rId3"/>
    <p:sldId id="293" r:id="rId4"/>
    <p:sldId id="279" r:id="rId5"/>
    <p:sldId id="280" r:id="rId6"/>
    <p:sldId id="281" r:id="rId7"/>
    <p:sldId id="282" r:id="rId8"/>
    <p:sldId id="283" r:id="rId9"/>
    <p:sldId id="284" r:id="rId10"/>
    <p:sldId id="294" r:id="rId11"/>
    <p:sldId id="262" r:id="rId12"/>
    <p:sldId id="295" r:id="rId13"/>
    <p:sldId id="263" r:id="rId14"/>
    <p:sldId id="261" r:id="rId15"/>
    <p:sldId id="260" r:id="rId16"/>
    <p:sldId id="287" r:id="rId17"/>
    <p:sldId id="288" r:id="rId18"/>
    <p:sldId id="269" r:id="rId19"/>
    <p:sldId id="296" r:id="rId20"/>
    <p:sldId id="267" r:id="rId21"/>
    <p:sldId id="268" r:id="rId22"/>
    <p:sldId id="291" r:id="rId23"/>
    <p:sldId id="29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DA6"/>
    <a:srgbClr val="EC6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EB75-45DC-41C4-94E1-241DE2BE1B82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362B-4099-4F8A-BD83-B23665B80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80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FD1FB-9582-4962-976A-8C0D6B81B443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4F93-32A7-49AA-922D-AD51B72DA0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41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28672"/>
            <a:ext cx="4378137" cy="4351338"/>
          </a:xfrm>
          <a:prstGeom prst="rect">
            <a:avLst/>
          </a:prstGeom>
        </p:spPr>
        <p:txBody>
          <a:bodyPr/>
          <a:lstStyle>
            <a:lvl1pPr marL="27000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Fließtext</a:t>
            </a:r>
            <a:r>
              <a:rPr lang="en-US" dirty="0" smtClean="0"/>
              <a:t> – </a:t>
            </a:r>
            <a:r>
              <a:rPr lang="en-US" dirty="0" err="1" smtClean="0"/>
              <a:t>Schriftgröße</a:t>
            </a:r>
            <a:r>
              <a:rPr lang="en-US" dirty="0" smtClean="0"/>
              <a:t> 16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1" y="462784"/>
            <a:ext cx="6732271" cy="513760"/>
          </a:xfrm>
          <a:prstGeom prst="rect">
            <a:avLst/>
          </a:prstGeom>
        </p:spPr>
        <p:txBody>
          <a:bodyPr/>
          <a:lstStyle>
            <a:lvl1pPr marL="270000">
              <a:defRPr sz="2500" b="1">
                <a:solidFill>
                  <a:srgbClr val="1F5D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Platzhalter</a:t>
            </a:r>
            <a:r>
              <a:rPr lang="en-US" dirty="0" smtClean="0"/>
              <a:t> – </a:t>
            </a:r>
            <a:r>
              <a:rPr lang="en-US" dirty="0" err="1" smtClean="0"/>
              <a:t>Schriftgröße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09854" y="1528672"/>
            <a:ext cx="4378137" cy="4351338"/>
          </a:xfrm>
          <a:prstGeom prst="rect">
            <a:avLst/>
          </a:prstGeom>
        </p:spPr>
        <p:txBody>
          <a:bodyPr/>
          <a:lstStyle>
            <a:lvl1pPr marL="2700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Fließtext</a:t>
            </a:r>
            <a:r>
              <a:rPr lang="en-US" dirty="0" smtClean="0"/>
              <a:t> – </a:t>
            </a:r>
            <a:r>
              <a:rPr lang="en-US" dirty="0" err="1" smtClean="0"/>
              <a:t>Schriftgröße</a:t>
            </a:r>
            <a:r>
              <a:rPr lang="en-US" dirty="0" smtClean="0"/>
              <a:t>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0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Рисунок 12"/>
          <p:cNvSpPr>
            <a:spLocks noGrp="1"/>
          </p:cNvSpPr>
          <p:nvPr>
            <p:ph type="pic" sz="quarter" idx="14" hasCustomPrompt="1"/>
          </p:nvPr>
        </p:nvSpPr>
        <p:spPr>
          <a:xfrm>
            <a:off x="4510088" y="1528672"/>
            <a:ext cx="4384675" cy="4351428"/>
          </a:xfrm>
          <a:prstGeom prst="rect">
            <a:avLst/>
          </a:prstGeom>
        </p:spPr>
        <p:txBody>
          <a:bodyPr/>
          <a:lstStyle>
            <a:lvl1pPr marL="270000" indent="0">
              <a:buNone/>
              <a:defRPr sz="1800"/>
            </a:lvl1pPr>
          </a:lstStyle>
          <a:p>
            <a:r>
              <a:rPr lang="en-US" dirty="0" err="1" smtClean="0"/>
              <a:t>Platzhalter</a:t>
            </a:r>
            <a:r>
              <a:rPr lang="ru-RU" dirty="0" smtClean="0"/>
              <a:t> </a:t>
            </a:r>
            <a:r>
              <a:rPr lang="en-US" dirty="0" err="1" smtClean="0"/>
              <a:t>Fotografie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28672"/>
            <a:ext cx="4378137" cy="4351338"/>
          </a:xfrm>
          <a:prstGeom prst="rect">
            <a:avLst/>
          </a:prstGeom>
        </p:spPr>
        <p:txBody>
          <a:bodyPr/>
          <a:lstStyle>
            <a:lvl1pPr marL="2700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Fließtext</a:t>
            </a:r>
            <a:r>
              <a:rPr lang="en-US" dirty="0" smtClean="0"/>
              <a:t> – </a:t>
            </a:r>
            <a:r>
              <a:rPr lang="en-US" dirty="0" err="1" smtClean="0"/>
              <a:t>Schriftgröße</a:t>
            </a:r>
            <a:r>
              <a:rPr lang="en-US" dirty="0" smtClean="0"/>
              <a:t> 16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462784"/>
            <a:ext cx="6732270" cy="513041"/>
          </a:xfrm>
          <a:prstGeom prst="rect">
            <a:avLst/>
          </a:prstGeom>
        </p:spPr>
        <p:txBody>
          <a:bodyPr/>
          <a:lstStyle>
            <a:lvl1pPr marL="270000">
              <a:defRPr sz="2500" b="1">
                <a:solidFill>
                  <a:srgbClr val="1F5D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Platzhalter</a:t>
            </a:r>
            <a:r>
              <a:rPr lang="en-US" dirty="0" smtClean="0"/>
              <a:t> – </a:t>
            </a:r>
            <a:r>
              <a:rPr lang="en-US" dirty="0" err="1" smtClean="0"/>
              <a:t>Schriftgröße</a:t>
            </a:r>
            <a:r>
              <a:rPr lang="en-US" dirty="0" smtClean="0"/>
              <a:t>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174" y="6196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F5DA6"/>
                </a:solidFill>
              </a:defRPr>
            </a:lvl1pPr>
          </a:lstStyle>
          <a:p>
            <a:r>
              <a:rPr lang="de-DE" smtClean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8467" y="61876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F5DA6"/>
                </a:solidFill>
              </a:defRPr>
            </a:lvl1pPr>
          </a:lstStyle>
          <a:p>
            <a:fld id="{28DB6C22-74B8-4F58-B37B-58B5FB4E52F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416" y="1190965"/>
            <a:ext cx="8748584" cy="45719"/>
          </a:xfrm>
          <a:prstGeom prst="rect">
            <a:avLst/>
          </a:prstGeom>
          <a:solidFill>
            <a:srgbClr val="1F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7833659"/>
              </p:ext>
            </p:extLst>
          </p:nvPr>
        </p:nvGraphicFramePr>
        <p:xfrm>
          <a:off x="6928468" y="350257"/>
          <a:ext cx="1964708" cy="50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orelDRAW" r:id="rId5" imgW="11741528" imgH="2990954" progId="CorelDraw.Graphic.19">
                  <p:embed/>
                </p:oleObj>
              </mc:Choice>
              <mc:Fallback>
                <p:oleObj name="CorelDRAW" r:id="rId5" imgW="11741528" imgH="2990954" progId="CorelDraw.Graphic.19">
                  <p:embed/>
                  <p:pic>
                    <p:nvPicPr>
                      <p:cNvPr id="23" name="Объект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8468" y="350257"/>
                        <a:ext cx="1964708" cy="500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" y="4450393"/>
            <a:ext cx="9162544" cy="24167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192" y="40359"/>
            <a:ext cx="8998744" cy="1993799"/>
          </a:xfrm>
          <a:prstGeom prst="rect">
            <a:avLst/>
          </a:prstGeom>
          <a:solidFill>
            <a:srgbClr val="1F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7937" y="1071328"/>
            <a:ext cx="6159148" cy="457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algn="l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2468" y="480572"/>
            <a:ext cx="8232269" cy="445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2800" b="1" dirty="0">
                <a:solidFill>
                  <a:schemeClr val="bg1"/>
                </a:solidFill>
              </a:rPr>
              <a:t>Information der </a:t>
            </a:r>
            <a:r>
              <a:rPr lang="de-DE" altLang="de-DE" sz="2800" b="1" dirty="0" smtClean="0">
                <a:solidFill>
                  <a:schemeClr val="bg1"/>
                </a:solidFill>
              </a:rPr>
              <a:t>Verbandsgemeinde </a:t>
            </a:r>
            <a:r>
              <a:rPr lang="de-DE" altLang="de-DE" sz="2800" b="1" dirty="0" err="1" smtClean="0">
                <a:solidFill>
                  <a:schemeClr val="bg1"/>
                </a:solidFill>
              </a:rPr>
              <a:t>Wörrstadt</a:t>
            </a:r>
            <a:r>
              <a:rPr lang="de-DE" altLang="de-DE" sz="2800" b="1" dirty="0">
                <a:solidFill>
                  <a:schemeClr val="bg1"/>
                </a:solidFill>
              </a:rPr>
              <a:t> </a:t>
            </a:r>
            <a:r>
              <a:rPr lang="de-DE" altLang="de-DE" sz="2800" b="1" dirty="0" smtClean="0">
                <a:solidFill>
                  <a:schemeClr val="bg1"/>
                </a:solidFill>
              </a:rPr>
              <a:t>zum </a:t>
            </a:r>
            <a:r>
              <a:rPr lang="de-DE" altLang="de-DE" sz="2800" b="1" dirty="0">
                <a:solidFill>
                  <a:schemeClr val="bg1"/>
                </a:solidFill>
              </a:rPr>
              <a:t>wiederkehrenden Beitrag (</a:t>
            </a:r>
            <a:r>
              <a:rPr lang="de-DE" altLang="de-DE" sz="2800" b="1" dirty="0" err="1">
                <a:solidFill>
                  <a:schemeClr val="bg1"/>
                </a:solidFill>
              </a:rPr>
              <a:t>wkB</a:t>
            </a:r>
            <a:r>
              <a:rPr lang="de-DE" altLang="de-DE" sz="2800" b="1" dirty="0" smtClean="0">
                <a:solidFill>
                  <a:schemeClr val="bg1"/>
                </a:solidFill>
              </a:rPr>
              <a:t>)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042165"/>
              </p:ext>
            </p:extLst>
          </p:nvPr>
        </p:nvGraphicFramePr>
        <p:xfrm>
          <a:off x="6179007" y="1715735"/>
          <a:ext cx="2992943" cy="54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CorelDRAW" r:id="rId4" imgW="4179563" imgH="761519" progId="CorelDraw.Graphic.19">
                  <p:embed/>
                </p:oleObj>
              </mc:Choice>
              <mc:Fallback>
                <p:oleObj name="CorelDRAW" r:id="rId4" imgW="4179563" imgH="761519" progId="CorelDraw.Graphic.19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9007" y="1715735"/>
                        <a:ext cx="2992943" cy="54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" y="2261353"/>
            <a:ext cx="5045610" cy="4297642"/>
          </a:xfrm>
          <a:prstGeom prst="rect">
            <a:avLst/>
          </a:prstGeom>
        </p:spPr>
      </p:pic>
      <p:pic>
        <p:nvPicPr>
          <p:cNvPr id="15" name="Grafik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28" y="3499671"/>
            <a:ext cx="3467184" cy="13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Unterhaltung, Ausbau, Erschließung</a:t>
            </a:r>
            <a:endParaRPr lang="de-DE" sz="2400" dirty="0"/>
          </a:p>
        </p:txBody>
      </p:sp>
      <p:pic>
        <p:nvPicPr>
          <p:cNvPr id="5" name="Bildplatzhalt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8673"/>
            <a:ext cx="3896552" cy="4232048"/>
          </a:xfrm>
        </p:spPr>
      </p:pic>
      <p:sp>
        <p:nvSpPr>
          <p:cNvPr id="6" name="Rechteck 5"/>
          <p:cNvSpPr/>
          <p:nvPr/>
        </p:nvSpPr>
        <p:spPr>
          <a:xfrm>
            <a:off x="457200" y="1528672"/>
            <a:ext cx="864524" cy="3109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>
          <a:xfrm>
            <a:off x="4509854" y="1528672"/>
            <a:ext cx="4451266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 smtClean="0">
                <a:solidFill>
                  <a:srgbClr val="6600CC"/>
                </a:solidFill>
              </a:rPr>
              <a:t>	   Instandsetzung </a:t>
            </a:r>
            <a:r>
              <a:rPr lang="de-DE" sz="2200" dirty="0">
                <a:solidFill>
                  <a:srgbClr val="6600CC"/>
                </a:solidFill>
              </a:rPr>
              <a:t>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>
                <a:solidFill>
                  <a:srgbClr val="6600CC"/>
                </a:solidFill>
              </a:rPr>
              <a:t>	</a:t>
            </a:r>
            <a:r>
              <a:rPr lang="de-DE" sz="2200" dirty="0" smtClean="0">
                <a:solidFill>
                  <a:srgbClr val="6600CC"/>
                </a:solidFill>
              </a:rPr>
              <a:t>   Unterhaltung</a:t>
            </a:r>
            <a:endParaRPr lang="de-DE" sz="2200" dirty="0">
              <a:solidFill>
                <a:srgbClr val="6600C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	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2200" dirty="0">
                <a:solidFill>
                  <a:srgbClr val="FF5050"/>
                </a:solidFill>
              </a:rPr>
              <a:t>	</a:t>
            </a:r>
            <a:r>
              <a:rPr lang="de-DE" sz="2200" dirty="0" smtClean="0">
                <a:solidFill>
                  <a:srgbClr val="FF5050"/>
                </a:solidFill>
              </a:rPr>
              <a:t>   Teilweise </a:t>
            </a:r>
            <a:r>
              <a:rPr lang="de-DE" sz="2200" dirty="0">
                <a:solidFill>
                  <a:srgbClr val="FF5050"/>
                </a:solidFill>
              </a:rPr>
              <a:t>	 	 	</a:t>
            </a:r>
            <a:r>
              <a:rPr lang="de-DE" sz="2200" dirty="0" smtClean="0">
                <a:solidFill>
                  <a:srgbClr val="FF5050"/>
                </a:solidFill>
              </a:rPr>
              <a:t>   Wiederherstellung</a:t>
            </a:r>
            <a:endParaRPr lang="de-DE" sz="2200" dirty="0">
              <a:solidFill>
                <a:srgbClr val="F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>
                <a:solidFill>
                  <a:srgbClr val="33CC33"/>
                </a:solidFill>
              </a:rPr>
              <a:t>	 </a:t>
            </a:r>
            <a:r>
              <a:rPr lang="de-DE" sz="2200" dirty="0" smtClean="0">
                <a:solidFill>
                  <a:srgbClr val="33CC33"/>
                </a:solidFill>
              </a:rPr>
              <a:t>  Vollständige </a:t>
            </a:r>
            <a:r>
              <a:rPr lang="de-DE" sz="2200" dirty="0">
                <a:solidFill>
                  <a:srgbClr val="33CC33"/>
                </a:solidFill>
              </a:rPr>
              <a:t>	 	 	 </a:t>
            </a:r>
            <a:r>
              <a:rPr lang="de-DE" sz="2200" dirty="0" smtClean="0">
                <a:solidFill>
                  <a:srgbClr val="33CC33"/>
                </a:solidFill>
              </a:rPr>
              <a:t>  Wiederherstellung</a:t>
            </a:r>
            <a:endParaRPr lang="de-DE" sz="2200" dirty="0">
              <a:solidFill>
                <a:srgbClr val="33CC3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de-DE" sz="2200" dirty="0" smtClean="0">
                <a:solidFill>
                  <a:schemeClr val="accent2">
                    <a:lumMod val="50000"/>
                  </a:schemeClr>
                </a:solidFill>
              </a:rPr>
              <a:t>   Erstmalige </a:t>
            </a:r>
            <a:endParaRPr lang="de-DE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de-DE" sz="2200" dirty="0" smtClean="0">
                <a:solidFill>
                  <a:schemeClr val="accent2">
                    <a:lumMod val="50000"/>
                  </a:schemeClr>
                </a:solidFill>
              </a:rPr>
              <a:t>   Herstellung </a:t>
            </a:r>
            <a:r>
              <a:rPr lang="de-DE" sz="2200" dirty="0">
                <a:solidFill>
                  <a:schemeClr val="accent2">
                    <a:lumMod val="50000"/>
                  </a:schemeClr>
                </a:solidFill>
              </a:rPr>
              <a:t>	 	 	 </a:t>
            </a:r>
            <a:r>
              <a:rPr lang="de-DE" sz="2200" dirty="0" smtClean="0">
                <a:solidFill>
                  <a:schemeClr val="accent2">
                    <a:lumMod val="50000"/>
                  </a:schemeClr>
                </a:solidFill>
              </a:rPr>
              <a:t>   (</a:t>
            </a:r>
            <a:r>
              <a:rPr lang="de-DE" sz="2200" dirty="0">
                <a:solidFill>
                  <a:schemeClr val="accent2">
                    <a:lumMod val="50000"/>
                  </a:schemeClr>
                </a:solidFill>
              </a:rPr>
              <a:t>Erschließung)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915" y="1526786"/>
            <a:ext cx="160027" cy="418392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942" y="1526786"/>
            <a:ext cx="371045" cy="1887859"/>
          </a:xfrm>
          <a:prstGeom prst="rect">
            <a:avLst/>
          </a:prstGeom>
          <a:ln w="28575">
            <a:noFill/>
          </a:ln>
        </p:spPr>
      </p:pic>
      <p:sp>
        <p:nvSpPr>
          <p:cNvPr id="11" name="Geschweifte Klammer rechts 10"/>
          <p:cNvSpPr/>
          <p:nvPr/>
        </p:nvSpPr>
        <p:spPr>
          <a:xfrm>
            <a:off x="5066261" y="1526786"/>
            <a:ext cx="257380" cy="3608593"/>
          </a:xfrm>
          <a:prstGeom prst="rightBrace">
            <a:avLst>
              <a:gd name="adj1" fmla="val 8333"/>
              <a:gd name="adj2" fmla="val 62950"/>
            </a:avLst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/>
          <p:cNvSpPr/>
          <p:nvPr/>
        </p:nvSpPr>
        <p:spPr>
          <a:xfrm>
            <a:off x="5384068" y="1526786"/>
            <a:ext cx="257380" cy="4233935"/>
          </a:xfrm>
          <a:prstGeom prst="rightBrace">
            <a:avLst>
              <a:gd name="adj1" fmla="val 8333"/>
              <a:gd name="adj2" fmla="val 82460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300174" y="6196551"/>
            <a:ext cx="2057400" cy="365125"/>
          </a:xfrm>
        </p:spPr>
        <p:txBody>
          <a:bodyPr/>
          <a:lstStyle/>
          <a:p>
            <a:r>
              <a:rPr lang="de-DE" dirty="0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928467" y="6187611"/>
            <a:ext cx="2057400" cy="365125"/>
          </a:xfrm>
        </p:spPr>
        <p:txBody>
          <a:bodyPr/>
          <a:lstStyle/>
          <a:p>
            <a:fld id="{28DB6C22-74B8-4F58-B37B-58B5FB4E52F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Ausbauarten einer Verkehrsanlage (</a:t>
            </a:r>
            <a:r>
              <a:rPr lang="de-DE" sz="2400" dirty="0" err="1"/>
              <a:t>Vka</a:t>
            </a:r>
            <a:r>
              <a:rPr lang="de-DE" sz="2400" dirty="0"/>
              <a:t>)</a:t>
            </a:r>
            <a:endParaRPr lang="de-DE" sz="2400" dirty="0"/>
          </a:p>
        </p:txBody>
      </p:sp>
      <p:sp>
        <p:nvSpPr>
          <p:cNvPr id="13" name="Inhaltsplatzhalter 1"/>
          <p:cNvSpPr>
            <a:spLocks noGrp="1"/>
          </p:cNvSpPr>
          <p:nvPr>
            <p:ph idx="1"/>
          </p:nvPr>
        </p:nvSpPr>
        <p:spPr>
          <a:xfrm>
            <a:off x="93327" y="1495420"/>
            <a:ext cx="7863840" cy="4531306"/>
          </a:xfrm>
        </p:spPr>
        <p:txBody>
          <a:bodyPr/>
          <a:lstStyle/>
          <a:p>
            <a:pPr marL="61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b="1" dirty="0" smtClean="0"/>
              <a:t>Erneuerung</a:t>
            </a:r>
            <a:r>
              <a:rPr lang="de-DE" b="1" dirty="0" smtClean="0"/>
              <a:t>	</a:t>
            </a:r>
            <a:r>
              <a:rPr lang="de-DE" u="sng" dirty="0" smtClean="0"/>
              <a:t>Wiederherstellung</a:t>
            </a:r>
            <a:r>
              <a:rPr lang="de-DE" dirty="0" smtClean="0"/>
              <a:t> einer vorhandenen, 				abgenutzten oder schadhaften </a:t>
            </a:r>
            <a:r>
              <a:rPr lang="de-DE" dirty="0" err="1" smtClean="0"/>
              <a:t>Vka</a:t>
            </a:r>
            <a:r>
              <a:rPr lang="de-DE" dirty="0" smtClean="0"/>
              <a:t> nach </a:t>
            </a:r>
          </a:p>
          <a:p>
            <a:pPr>
              <a:spcBef>
                <a:spcPts val="0"/>
              </a:spcBef>
            </a:pPr>
            <a:r>
              <a:rPr lang="de-DE" dirty="0"/>
              <a:t>	</a:t>
            </a:r>
            <a:r>
              <a:rPr lang="de-DE" dirty="0" smtClean="0"/>
              <a:t>		Ablauf der Nutzungsdauer.</a:t>
            </a:r>
          </a:p>
          <a:p>
            <a:pPr marL="55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dirty="0"/>
          </a:p>
          <a:p>
            <a:pPr marL="61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b="1" dirty="0" smtClean="0"/>
              <a:t>Erweiterung</a:t>
            </a:r>
            <a:r>
              <a:rPr lang="de-DE" sz="2000" dirty="0" smtClean="0"/>
              <a:t> </a:t>
            </a:r>
            <a:r>
              <a:rPr lang="de-DE" dirty="0" smtClean="0"/>
              <a:t>	</a:t>
            </a:r>
            <a:r>
              <a:rPr lang="de-DE" u="sng" dirty="0" smtClean="0"/>
              <a:t>räumliche Vergrößerung </a:t>
            </a:r>
            <a:r>
              <a:rPr lang="de-DE" dirty="0" smtClean="0"/>
              <a:t>einer fertig gestellten 			</a:t>
            </a:r>
            <a:r>
              <a:rPr lang="de-DE" dirty="0" err="1" smtClean="0"/>
              <a:t>Vka</a:t>
            </a:r>
            <a:r>
              <a:rPr lang="de-DE" dirty="0" smtClean="0"/>
              <a:t> oder deren Ergänzung durch einen Gehweg 			oder eine Beleuchtungsanlage.</a:t>
            </a:r>
          </a:p>
          <a:p>
            <a:pPr marL="55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dirty="0"/>
          </a:p>
          <a:p>
            <a:pPr marL="61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b="1" dirty="0" smtClean="0"/>
              <a:t>Umbau</a:t>
            </a:r>
            <a:r>
              <a:rPr lang="de-DE" sz="2000" dirty="0" smtClean="0"/>
              <a:t> </a:t>
            </a:r>
            <a:r>
              <a:rPr lang="de-DE" dirty="0" smtClean="0"/>
              <a:t>		jede nachhaltige </a:t>
            </a:r>
            <a:r>
              <a:rPr lang="de-DE" u="sng" dirty="0" smtClean="0"/>
              <a:t>Neugestaltung</a:t>
            </a:r>
            <a:r>
              <a:rPr lang="de-DE" dirty="0" smtClean="0"/>
              <a:t> einer 				</a:t>
            </a:r>
            <a:r>
              <a:rPr lang="de-DE" dirty="0" err="1" smtClean="0"/>
              <a:t>Vka</a:t>
            </a:r>
            <a:r>
              <a:rPr lang="de-DE" dirty="0" smtClean="0"/>
              <a:t> bei geänderter Verkehrsfunktion 				(z.B. Verlegung eines Gehweges). 			</a:t>
            </a:r>
            <a:endParaRPr lang="de-DE" dirty="0"/>
          </a:p>
          <a:p>
            <a:pPr marL="61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b="1" dirty="0" smtClean="0"/>
              <a:t>Verbesserung </a:t>
            </a:r>
            <a:r>
              <a:rPr lang="de-DE" b="1" dirty="0" smtClean="0"/>
              <a:t>	</a:t>
            </a:r>
            <a:r>
              <a:rPr lang="de-DE" u="sng" dirty="0" smtClean="0"/>
              <a:t>qualitative Umgestaltung </a:t>
            </a:r>
            <a:r>
              <a:rPr lang="de-DE" dirty="0" smtClean="0"/>
              <a:t>einer </a:t>
            </a:r>
            <a:r>
              <a:rPr lang="de-DE" dirty="0" err="1" smtClean="0"/>
              <a:t>Vka</a:t>
            </a:r>
            <a:r>
              <a:rPr lang="de-DE" dirty="0" smtClean="0"/>
              <a:t>, umfasst alle 			Maßnahmen zur Hebung ihrer Funktion </a:t>
            </a:r>
          </a:p>
          <a:p>
            <a:pPr>
              <a:spcBef>
                <a:spcPts val="0"/>
              </a:spcBef>
            </a:pPr>
            <a:r>
              <a:rPr lang="de-DE" dirty="0"/>
              <a:t>	</a:t>
            </a:r>
            <a:r>
              <a:rPr lang="de-DE" dirty="0" smtClean="0"/>
              <a:t>		(z.B. Anlage eines Radweges, Umstellung der 			Straßenbeleuchtung auf LED).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67112"/>
              </p:ext>
            </p:extLst>
          </p:nvPr>
        </p:nvGraphicFramePr>
        <p:xfrm>
          <a:off x="399011" y="1546165"/>
          <a:ext cx="8246224" cy="436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268">
                  <a:extLst>
                    <a:ext uri="{9D8B030D-6E8A-4147-A177-3AD203B41FA5}">
                      <a16:colId xmlns:a16="http://schemas.microsoft.com/office/drawing/2014/main" val="2557628480"/>
                    </a:ext>
                  </a:extLst>
                </a:gridCol>
                <a:gridCol w="2835916">
                  <a:extLst>
                    <a:ext uri="{9D8B030D-6E8A-4147-A177-3AD203B41FA5}">
                      <a16:colId xmlns:a16="http://schemas.microsoft.com/office/drawing/2014/main" val="1109658530"/>
                    </a:ext>
                  </a:extLst>
                </a:gridCol>
                <a:gridCol w="3457040">
                  <a:extLst>
                    <a:ext uri="{9D8B030D-6E8A-4147-A177-3AD203B41FA5}">
                      <a16:colId xmlns:a16="http://schemas.microsoft.com/office/drawing/2014/main" val="2924790972"/>
                    </a:ext>
                  </a:extLst>
                </a:gridCol>
              </a:tblGrid>
              <a:tr h="52251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Ausbaubeiträge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einmalig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wiederkehrend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117883"/>
                  </a:ext>
                </a:extLst>
              </a:tr>
              <a:tr h="707708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Verkehrsanlage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eine Straße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 Straßennetz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435144"/>
                  </a:ext>
                </a:extLst>
              </a:tr>
              <a:tr h="660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Beitragspflichtige</a:t>
                      </a:r>
                    </a:p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Anlieger der Straße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alle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Anlieger </a:t>
                      </a:r>
                      <a:r>
                        <a:rPr lang="de-DE" sz="1600" baseline="0" dirty="0" smtClean="0"/>
                        <a:t>einer</a:t>
                      </a:r>
                      <a:r>
                        <a:rPr lang="de-DE" sz="1600" dirty="0" smtClean="0"/>
                        <a:t> Abrechnungseinheit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277227"/>
                  </a:ext>
                </a:extLst>
              </a:tr>
              <a:tr h="744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Beitragshöhe</a:t>
                      </a:r>
                    </a:p>
                    <a:p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hohe</a:t>
                      </a:r>
                      <a:r>
                        <a:rPr lang="de-DE" sz="1600" baseline="0" dirty="0" smtClean="0"/>
                        <a:t> Einmalbelastung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Solidarische Verteilung auf</a:t>
                      </a:r>
                      <a:r>
                        <a:rPr lang="de-DE" sz="1600" baseline="0" dirty="0" smtClean="0"/>
                        <a:t> alle Anlieger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297410"/>
                  </a:ext>
                </a:extLst>
              </a:tr>
              <a:tr h="744366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Gemeindeanteil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hängt von der Klassifizierung der Straße ab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gleichbleibend, wird in der Satzung festgelegt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369140"/>
                  </a:ext>
                </a:extLst>
              </a:tr>
              <a:tr h="744366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Baumaßnahme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nur an einer Verkehrsanlage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oft an mehreren</a:t>
                      </a:r>
                      <a:r>
                        <a:rPr lang="de-DE" sz="1600" baseline="0" dirty="0" smtClean="0"/>
                        <a:t> Verkehrsanlagen parallel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572331"/>
                  </a:ext>
                </a:extLst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0070C0"/>
                </a:solidFill>
              </a:rPr>
              <a:t>Systematik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300174" y="6196551"/>
            <a:ext cx="2057400" cy="365125"/>
          </a:xfrm>
        </p:spPr>
        <p:txBody>
          <a:bodyPr/>
          <a:lstStyle/>
          <a:p>
            <a:r>
              <a:rPr lang="de-DE" dirty="0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Vor- </a:t>
            </a:r>
            <a:r>
              <a:rPr lang="de-DE" altLang="de-DE" sz="2400" dirty="0"/>
              <a:t>und Nachteile des </a:t>
            </a:r>
            <a:r>
              <a:rPr lang="de-DE" altLang="de-DE" sz="2400" dirty="0" err="1"/>
              <a:t>wkB</a:t>
            </a:r>
            <a:endParaRPr lang="de-DE" sz="2400" dirty="0"/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1" y="1485238"/>
            <a:ext cx="4114800" cy="431800"/>
          </a:xfrm>
          <a:prstGeom prst="rect">
            <a:avLst/>
          </a:prstGeom>
        </p:spPr>
        <p:txBody>
          <a:bodyPr/>
          <a:lstStyle>
            <a:lvl1pPr marL="2700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000" b="1" dirty="0" smtClean="0">
                <a:latin typeface="+mj-lt"/>
              </a:rPr>
              <a:t>Vorteile</a:t>
            </a:r>
            <a:endParaRPr lang="de-DE" sz="2000" b="1" dirty="0">
              <a:latin typeface="+mj-lt"/>
            </a:endParaRPr>
          </a:p>
        </p:txBody>
      </p:sp>
      <p:sp>
        <p:nvSpPr>
          <p:cNvPr id="10" name="Inhaltsplatzhalter 5"/>
          <p:cNvSpPr>
            <a:spLocks noGrp="1"/>
          </p:cNvSpPr>
          <p:nvPr>
            <p:ph sz="half" idx="4294967295"/>
          </p:nvPr>
        </p:nvSpPr>
        <p:spPr>
          <a:xfrm>
            <a:off x="300174" y="1922149"/>
            <a:ext cx="3906153" cy="35852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 smtClean="0"/>
              <a:t>Hohe </a:t>
            </a:r>
            <a:r>
              <a:rPr lang="de-DE" sz="1800" dirty="0"/>
              <a:t>Einmalbelastung entfällt, so kann Aufnahme von Krediten vermieden werden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 smtClean="0"/>
              <a:t>Solidarische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/>
              <a:t>Verteilung, da alle das Straßensystem nutzen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Kein Hinausschieben notwendiger Baumaßnahmen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 smtClean="0"/>
              <a:t>Entlastung </a:t>
            </a:r>
            <a:r>
              <a:rPr lang="de-DE" sz="1800" dirty="0"/>
              <a:t>der Anlieger an stark frequentierten Verkehrsanlagen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Einfache Belastung bei mehrfach erschlossenen Grundstücken</a:t>
            </a: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11" name="Textplatzhalter 6"/>
          <p:cNvSpPr txBox="1">
            <a:spLocks/>
          </p:cNvSpPr>
          <p:nvPr/>
        </p:nvSpPr>
        <p:spPr>
          <a:xfrm>
            <a:off x="4588625" y="1485238"/>
            <a:ext cx="4114800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2000" b="1" dirty="0" smtClean="0">
                <a:latin typeface="+mj-lt"/>
              </a:rPr>
              <a:t>Nachteile</a:t>
            </a:r>
            <a:endParaRPr lang="de-DE" sz="2000" b="1" dirty="0">
              <a:latin typeface="+mj-lt"/>
            </a:endParaRPr>
          </a:p>
        </p:txBody>
      </p:sp>
      <p:sp>
        <p:nvSpPr>
          <p:cNvPr id="12" name="Inhaltsplatzhalter 7"/>
          <p:cNvSpPr>
            <a:spLocks noGrp="1"/>
          </p:cNvSpPr>
          <p:nvPr>
            <p:ph sz="quarter" idx="4294967295"/>
          </p:nvPr>
        </p:nvSpPr>
        <p:spPr>
          <a:xfrm>
            <a:off x="4588625" y="1917038"/>
            <a:ext cx="4397242" cy="3219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 smtClean="0"/>
              <a:t>Individuelle </a:t>
            </a:r>
            <a:r>
              <a:rPr lang="de-DE" sz="1800" dirty="0"/>
              <a:t>Erschließungssituation bleibt weitestgehend unberücksichtigt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Anspruchsdenken (Ausbau der „eigenen“ Straße)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Widerstand der Anwohner an klassifizierten Straßen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Erhöhter Verwaltungsaufwand: „Bestandsaufnahme, Bewertung und Fortschreibung der Grundstücksdaten“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Unbebaute Grundstücke im Geltungsbereich eines </a:t>
            </a:r>
            <a:r>
              <a:rPr lang="de-DE" sz="1800" dirty="0" err="1"/>
              <a:t>B´Planes</a:t>
            </a:r>
            <a:endParaRPr lang="de-DE" sz="1800" dirty="0"/>
          </a:p>
          <a:p>
            <a:pPr marL="0" indent="0">
              <a:spcAft>
                <a:spcPts val="1500"/>
              </a:spcAft>
              <a:buNone/>
              <a:defRPr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369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Wahlrecht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01089" y="1851026"/>
            <a:ext cx="6058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/>
              <a:t>Entweder einmalige Beiträge gemäß </a:t>
            </a:r>
            <a:r>
              <a:rPr lang="de-DE" sz="2000" b="1" dirty="0">
                <a:solidFill>
                  <a:srgbClr val="00B0F0"/>
                </a:solidFill>
              </a:rPr>
              <a:t>§ 9 KAG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</a:rPr>
              <a:t>	Abschaffung in RLP zum 31.12.2023</a:t>
            </a:r>
            <a:endParaRPr lang="de-DE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	oder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/>
              <a:t>Wiederkehrende Beiträge gemäß </a:t>
            </a:r>
            <a:r>
              <a:rPr lang="de-DE" sz="2000" b="1" dirty="0">
                <a:solidFill>
                  <a:srgbClr val="00B0F0"/>
                </a:solidFill>
              </a:rPr>
              <a:t>§ 10 a KAG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229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Erhebung </a:t>
            </a:r>
            <a:r>
              <a:rPr lang="de-DE" altLang="de-DE" sz="2400" dirty="0"/>
              <a:t>von Ausbaubeiträgen</a:t>
            </a:r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150545" y="1472957"/>
            <a:ext cx="4040188" cy="433387"/>
          </a:xfrm>
          <a:prstGeom prst="rect">
            <a:avLst/>
          </a:prstGeom>
        </p:spPr>
        <p:txBody>
          <a:bodyPr/>
          <a:lstStyle>
            <a:lvl1pPr marL="2700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000" b="1" u="sng" dirty="0"/>
              <a:t>Einmalige </a:t>
            </a:r>
            <a:r>
              <a:rPr lang="de-DE" sz="2000" b="1" u="sng" dirty="0" smtClean="0"/>
              <a:t>Beiträge</a:t>
            </a:r>
          </a:p>
          <a:p>
            <a:pPr algn="ctr">
              <a:defRPr/>
            </a:pPr>
            <a:r>
              <a:rPr lang="de-DE" sz="1400" b="1" dirty="0">
                <a:solidFill>
                  <a:srgbClr val="FF0000"/>
                </a:solidFill>
              </a:rPr>
              <a:t>Wegfall zum 31.12.2023</a:t>
            </a:r>
          </a:p>
          <a:p>
            <a:pPr algn="ctr">
              <a:defRPr/>
            </a:pPr>
            <a:endParaRPr lang="de-DE" sz="1400" b="1" u="sng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4294967295"/>
          </p:nvPr>
        </p:nvSpPr>
        <p:spPr>
          <a:xfrm>
            <a:off x="300174" y="2867341"/>
            <a:ext cx="4040188" cy="268847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►"/>
              <a:defRPr/>
            </a:pPr>
            <a:r>
              <a:rPr lang="de-DE" sz="2000" b="1" dirty="0"/>
              <a:t>Nach tatsächlichen Investitionsaufwendungen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>
                <a:solidFill>
                  <a:srgbClr val="00B0F0"/>
                </a:solidFill>
              </a:rPr>
              <a:t>§ 9 Abs. 2 KAG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/>
              <a:t> </a:t>
            </a:r>
            <a:endParaRPr lang="de-D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 smtClean="0"/>
              <a:t>    </a:t>
            </a:r>
            <a:endParaRPr lang="de-DE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u="sng" dirty="0" smtClean="0"/>
              <a:t>oder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/>
            </a:pPr>
            <a:r>
              <a:rPr lang="de-DE" sz="2000" b="1" dirty="0"/>
              <a:t>Nach Durchschnittssätzen,             </a:t>
            </a:r>
            <a:r>
              <a:rPr lang="de-DE" sz="2000" b="1" dirty="0">
                <a:solidFill>
                  <a:srgbClr val="00B0F0"/>
                </a:solidFill>
              </a:rPr>
              <a:t>§ 9 Abs. 3 </a:t>
            </a:r>
            <a:r>
              <a:rPr lang="de-DE" sz="2000" b="1" dirty="0" smtClean="0">
                <a:solidFill>
                  <a:srgbClr val="00B0F0"/>
                </a:solidFill>
              </a:rPr>
              <a:t>KAG</a:t>
            </a:r>
            <a:endParaRPr lang="de-DE" sz="2000" dirty="0"/>
          </a:p>
        </p:txBody>
      </p:sp>
      <p:sp>
        <p:nvSpPr>
          <p:cNvPr id="11" name="Textplatzhalter 4"/>
          <p:cNvSpPr txBox="1">
            <a:spLocks/>
          </p:cNvSpPr>
          <p:nvPr/>
        </p:nvSpPr>
        <p:spPr>
          <a:xfrm>
            <a:off x="4645025" y="1473491"/>
            <a:ext cx="4041775" cy="433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2000" b="1" u="sng" dirty="0"/>
              <a:t>Wiederkehrende Beiträge</a:t>
            </a:r>
            <a:endParaRPr lang="de-DE" sz="2000" b="1" u="sng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645024" y="2867341"/>
            <a:ext cx="4041776" cy="32734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►"/>
              <a:defRPr/>
            </a:pPr>
            <a:r>
              <a:rPr lang="de-DE" sz="2000" b="1" dirty="0"/>
              <a:t>Nach </a:t>
            </a:r>
            <a:r>
              <a:rPr lang="de-DE" sz="2000" b="1" dirty="0" smtClean="0"/>
              <a:t>tatsächlichen, </a:t>
            </a:r>
            <a:r>
              <a:rPr lang="de-DE" sz="2000" b="1" dirty="0"/>
              <a:t>jährlich anfallenden </a:t>
            </a:r>
            <a:r>
              <a:rPr lang="de-DE" sz="2000" b="1" dirty="0" smtClean="0"/>
              <a:t>Investitionsaufwendungen               </a:t>
            </a:r>
            <a:r>
              <a:rPr lang="de-DE" sz="2000" b="1" dirty="0">
                <a:solidFill>
                  <a:srgbClr val="C00000"/>
                </a:solidFill>
              </a:rPr>
              <a:t>(A-Modell)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>
                <a:solidFill>
                  <a:srgbClr val="00B0F0"/>
                </a:solidFill>
              </a:rPr>
              <a:t>§ 10 a Abs. 4 S. 1 KAG </a:t>
            </a:r>
          </a:p>
          <a:p>
            <a:pPr marL="0" indent="0">
              <a:buNone/>
              <a:defRPr/>
            </a:pPr>
            <a:r>
              <a:rPr lang="de-DE" sz="2000" dirty="0"/>
              <a:t>     </a:t>
            </a:r>
            <a:r>
              <a:rPr lang="de-DE" sz="2000" u="sng" dirty="0"/>
              <a:t>oder </a:t>
            </a:r>
          </a:p>
          <a:p>
            <a:pPr marL="342900" indent="-342900">
              <a:buFont typeface="Arial" panose="020B0604020202020204" pitchFamily="34" charset="0"/>
              <a:buChar char="►"/>
              <a:defRPr/>
            </a:pPr>
            <a:r>
              <a:rPr lang="de-DE" sz="2000" b="1" dirty="0"/>
              <a:t>Nach Durchschnittssätzen von bis zu 5 Jahren 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>
                <a:solidFill>
                  <a:srgbClr val="C00000"/>
                </a:solidFill>
              </a:rPr>
              <a:t>(B – Modell)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/>
              <a:t>     </a:t>
            </a:r>
            <a:r>
              <a:rPr lang="de-DE" sz="2000" b="1" dirty="0">
                <a:solidFill>
                  <a:srgbClr val="00B0F0"/>
                </a:solidFill>
              </a:rPr>
              <a:t>§ 10 a Abs. 4 S. 2 KAG </a:t>
            </a:r>
          </a:p>
          <a:p>
            <a:pPr marL="0" indent="0">
              <a:buNone/>
              <a:defRPr/>
            </a:pPr>
            <a:endParaRPr lang="de-DE" sz="2000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412" y="2179051"/>
            <a:ext cx="493712" cy="5762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2205038"/>
            <a:ext cx="493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" y="462784"/>
            <a:ext cx="6866312" cy="513041"/>
          </a:xfrm>
        </p:spPr>
        <p:txBody>
          <a:bodyPr/>
          <a:lstStyle/>
          <a:p>
            <a:r>
              <a:rPr lang="de-DE" altLang="de-DE" sz="2400" dirty="0" smtClean="0"/>
              <a:t>Abrechnungsgebiet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502924"/>
            <a:ext cx="8153870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Satzungsregelung, als Begründung der Satzung beizulegen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Sämtliche </a:t>
            </a:r>
            <a:r>
              <a:rPr lang="de-DE" dirty="0" err="1"/>
              <a:t>Vka</a:t>
            </a:r>
            <a:r>
              <a:rPr lang="de-DE" dirty="0"/>
              <a:t> des gesamten Gebietes, die</a:t>
            </a:r>
          </a:p>
          <a:p>
            <a:pPr marL="5400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dirty="0"/>
              <a:t>in einer </a:t>
            </a:r>
            <a:r>
              <a:rPr lang="de-DE" b="1" dirty="0"/>
              <a:t>räumlich-funktionalen</a:t>
            </a:r>
            <a:r>
              <a:rPr lang="de-DE" dirty="0"/>
              <a:t> Beziehung stehen,</a:t>
            </a:r>
          </a:p>
          <a:p>
            <a:pPr marL="5400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dirty="0"/>
              <a:t>der </a:t>
            </a:r>
            <a:r>
              <a:rPr lang="de-DE" b="1" dirty="0"/>
              <a:t>öffentlichen Nutzung </a:t>
            </a:r>
            <a:r>
              <a:rPr lang="de-DE" dirty="0"/>
              <a:t>freigegeben,</a:t>
            </a:r>
          </a:p>
          <a:p>
            <a:pPr marL="5400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b="1" dirty="0"/>
              <a:t>zum Anbau bestimmt </a:t>
            </a:r>
            <a:r>
              <a:rPr lang="de-DE" dirty="0"/>
              <a:t>(keine Außenbereichsstraße und Wirtschaftswege) und</a:t>
            </a:r>
          </a:p>
          <a:p>
            <a:pPr marL="5400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b="1" dirty="0"/>
              <a:t>endgültig hergestellt </a:t>
            </a:r>
            <a:r>
              <a:rPr lang="de-DE" dirty="0"/>
              <a:t>(keine halbfertigen oder provisorischen Straßen) sind.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/>
              <a:t>Einzelne, voneinander abgrenzbare Gebietsteile (z.B. Stadtteile)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Abrechnungsgebiet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00174" y="1420247"/>
            <a:ext cx="7862924" cy="484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  <a:defRPr/>
            </a:pPr>
            <a:r>
              <a:rPr lang="de-DE" altLang="de-DE" sz="1600" b="1" u="sng" dirty="0">
                <a:latin typeface="Arial" panose="020B0604020202020204" pitchFamily="34" charset="0"/>
              </a:rPr>
              <a:t>Kriterien der tatsächlichen Gegebenheiten § 10 a Abs. 1 KAG</a:t>
            </a:r>
          </a:p>
          <a:p>
            <a:pPr>
              <a:buSzPct val="70000"/>
              <a:defRPr/>
            </a:pPr>
            <a:endParaRPr lang="de-DE" altLang="de-DE" sz="1600" u="sng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Größe des Gebietes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Existenz eines zusammenhängenden bebauten Gebietes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Topographie (Bahnanlagen, Flüsse, größere Straßen)</a:t>
            </a:r>
            <a:endParaRPr lang="de-DE" altLang="de-DE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Typische tatsächliche Straßennutzung 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Rechtliche und tatsächliche Möglichkeit einer Zufahrt oder eines Zuganges 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Anbindung an das inner- und überörtliche Straßennetz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SzPct val="70000"/>
              <a:buFontTx/>
              <a:buChar char="•"/>
              <a:defRPr/>
            </a:pPr>
            <a:endParaRPr lang="de-DE" altLang="de-DE" sz="1600" dirty="0">
              <a:latin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SzPct val="70000"/>
              <a:defRPr/>
            </a:pPr>
            <a:r>
              <a:rPr lang="de-DE" altLang="de-DE" sz="1600" b="1" u="sng" dirty="0">
                <a:latin typeface="Arial" panose="020B0604020202020204" pitchFamily="34" charset="0"/>
              </a:rPr>
              <a:t>Beachte</a:t>
            </a:r>
            <a:r>
              <a:rPr lang="de-DE" altLang="de-DE" sz="1600" b="1" dirty="0">
                <a:latin typeface="Arial" panose="020B0604020202020204" pitchFamily="34" charset="0"/>
              </a:rPr>
              <a:t>: </a:t>
            </a:r>
          </a:p>
          <a:p>
            <a:pPr>
              <a:spcBef>
                <a:spcPts val="100"/>
              </a:spcBef>
              <a:spcAft>
                <a:spcPts val="100"/>
              </a:spcAft>
              <a:buSzPct val="70000"/>
              <a:defRPr/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Gebiete innerhalb einer Abrechnungseinheit mit gravierenden strukturell unterschiedlichem Straßenausbauaufwand (insb. Gewerbegebiete) dürfen nicht in einer einzigen einheitlichen öffentlichen Einrichtung von Anbaustraßen zusammengeschlossen werden (Gebot der Belastungsgleichheit) </a:t>
            </a:r>
          </a:p>
          <a:p>
            <a:pPr marL="285750" indent="-2857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latin typeface="Arial" panose="020B0604020202020204" pitchFamily="34" charset="0"/>
              </a:rPr>
              <a:t>Ein funktionaler Zusammenhang der Straßen innerhalb der einheitlichen öffentlichen Einrichtung von Anbaustraßen ist nicht erforderlich.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460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Verschonungsregelung</a:t>
            </a:r>
            <a:endParaRPr lang="de-DE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" y="1528702"/>
            <a:ext cx="7439890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/>
              <a:t>Gemäß</a:t>
            </a:r>
            <a:r>
              <a:rPr lang="de-DE" altLang="de-DE" sz="2000" b="1" dirty="0" smtClean="0">
                <a:solidFill>
                  <a:srgbClr val="00B0F0"/>
                </a:solidFill>
              </a:rPr>
              <a:t> § </a:t>
            </a:r>
            <a:r>
              <a:rPr lang="de-DE" altLang="de-DE" sz="2000" b="1" dirty="0">
                <a:solidFill>
                  <a:srgbClr val="00B0F0"/>
                </a:solidFill>
              </a:rPr>
              <a:t>10 a Abs. 6 </a:t>
            </a:r>
            <a:r>
              <a:rPr lang="de-DE" altLang="de-DE" sz="2000" b="1" dirty="0" smtClean="0">
                <a:solidFill>
                  <a:srgbClr val="00B0F0"/>
                </a:solidFill>
              </a:rPr>
              <a:t>KAG </a:t>
            </a:r>
            <a:r>
              <a:rPr lang="de-DE" altLang="de-DE" sz="2000" dirty="0" smtClean="0"/>
              <a:t>kann eine Überleitungsregelung für die Grundstücke getroffen werden, </a:t>
            </a:r>
            <a:r>
              <a:rPr lang="de-DE" altLang="de-DE" sz="2000" dirty="0"/>
              <a:t>für die in den letzten Jahren entweder</a:t>
            </a:r>
            <a:r>
              <a:rPr lang="de-DE" altLang="de-DE" sz="2000" dirty="0" smtClean="0"/>
              <a:t>: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dirty="0" smtClean="0"/>
          </a:p>
          <a:p>
            <a:pPr marL="555750" indent="-28575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 smtClean="0"/>
              <a:t>Erschließungsbeiträge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oder</a:t>
            </a:r>
          </a:p>
          <a:p>
            <a:pPr marL="555750" indent="-28575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Einmalige Ausbaubeiträge </a:t>
            </a:r>
            <a:r>
              <a:rPr lang="de-DE" altLang="de-DE" sz="2000" dirty="0"/>
              <a:t>oder</a:t>
            </a:r>
          </a:p>
          <a:p>
            <a:pPr marL="555750" indent="-28575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Ausgleichsbeträge</a:t>
            </a:r>
            <a:r>
              <a:rPr lang="de-DE" altLang="de-DE" sz="2000" dirty="0"/>
              <a:t> nach dem Baugesetzbuch oder</a:t>
            </a:r>
          </a:p>
          <a:p>
            <a:pPr marL="555750" indent="-28575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sz="2000" dirty="0"/>
              <a:t>Kosten der erstmaligen Herstellung aufgrund von Verträgen (</a:t>
            </a:r>
            <a:r>
              <a:rPr lang="de-DE" altLang="de-DE" sz="2000" b="1" dirty="0" smtClean="0"/>
              <a:t>Ablösevereinbarungen</a:t>
            </a:r>
            <a:r>
              <a:rPr lang="de-DE" altLang="de-DE" sz="2000" dirty="0" smtClean="0"/>
              <a:t>) geleistet </a:t>
            </a:r>
            <a:r>
              <a:rPr lang="de-DE" altLang="de-DE" sz="2000" dirty="0"/>
              <a:t>worden sind.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Verschonungsregelung</a:t>
            </a:r>
            <a:endParaRPr lang="de-DE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" y="1485333"/>
            <a:ext cx="8146472" cy="408419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b="1" u="sng" dirty="0" smtClean="0"/>
              <a:t>Höchstdauer der Verschonung:</a:t>
            </a:r>
            <a:endParaRPr lang="de-DE" altLang="de-DE" u="sng" dirty="0" smtClean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/>
              <a:t>20 </a:t>
            </a:r>
            <a:r>
              <a:rPr lang="de-DE" altLang="de-DE" b="1" dirty="0"/>
              <a:t>Jahre </a:t>
            </a:r>
            <a:r>
              <a:rPr lang="de-DE" altLang="de-DE" dirty="0" smtClean="0"/>
              <a:t>seit </a:t>
            </a:r>
            <a:r>
              <a:rPr lang="de-DE" altLang="de-DE" dirty="0"/>
              <a:t>Entstehung der </a:t>
            </a:r>
            <a:r>
              <a:rPr lang="de-DE" altLang="de-DE" dirty="0" smtClean="0"/>
              <a:t>Beitragsschuld (Beitragsschuld </a:t>
            </a:r>
            <a:r>
              <a:rPr lang="de-DE" altLang="de-DE" dirty="0"/>
              <a:t>entsteht jeweils </a:t>
            </a:r>
            <a:r>
              <a:rPr lang="de-DE" altLang="de-DE" u="sng" dirty="0"/>
              <a:t>mit Ablauf des 31.12.</a:t>
            </a:r>
            <a:r>
              <a:rPr lang="de-DE" altLang="de-DE" dirty="0"/>
              <a:t> für das abgelaufene Jahr, </a:t>
            </a:r>
            <a:r>
              <a:rPr lang="de-DE" altLang="de-DE" dirty="0">
                <a:solidFill>
                  <a:srgbClr val="00B0F0"/>
                </a:solidFill>
              </a:rPr>
              <a:t>§ 10 a Abs. 5 KAG</a:t>
            </a:r>
            <a:r>
              <a:rPr lang="de-DE" altLang="de-DE" dirty="0"/>
              <a:t>).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b="1" u="sng" dirty="0" smtClean="0"/>
              <a:t>Grundlagen:</a:t>
            </a:r>
            <a:r>
              <a:rPr lang="de-DE" altLang="de-DE" u="sng" dirty="0" smtClean="0"/>
              <a:t> </a:t>
            </a:r>
          </a:p>
          <a:p>
            <a:pPr marL="555750" indent="-28575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/>
              <a:t>Nutzungsdauer </a:t>
            </a:r>
            <a:r>
              <a:rPr lang="de-DE" altLang="de-DE" dirty="0"/>
              <a:t>der </a:t>
            </a:r>
            <a:r>
              <a:rPr lang="de-DE" altLang="de-DE" dirty="0" smtClean="0"/>
              <a:t>Verkehrsanlage </a:t>
            </a:r>
          </a:p>
          <a:p>
            <a:pPr marL="555750" indent="-28575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 smtClean="0">
                <a:solidFill>
                  <a:srgbClr val="FF0000"/>
                </a:solidFill>
              </a:rPr>
              <a:t>Umfang </a:t>
            </a:r>
            <a:r>
              <a:rPr lang="de-DE" altLang="de-DE" dirty="0">
                <a:solidFill>
                  <a:srgbClr val="FF0000"/>
                </a:solidFill>
              </a:rPr>
              <a:t>der einmaligen </a:t>
            </a:r>
            <a:r>
              <a:rPr lang="de-DE" altLang="de-DE" dirty="0" smtClean="0">
                <a:solidFill>
                  <a:srgbClr val="FF0000"/>
                </a:solidFill>
              </a:rPr>
              <a:t>Belastung</a:t>
            </a:r>
            <a:endParaRPr lang="de-DE" altLang="de-DE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/>
              <a:t>Die Verschonung soll in einer eigenen Satzung festgelegt werden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/>
              <a:t>(</a:t>
            </a:r>
            <a:r>
              <a:rPr lang="de-DE" altLang="de-DE" dirty="0">
                <a:solidFill>
                  <a:srgbClr val="00B0F0"/>
                </a:solidFill>
              </a:rPr>
              <a:t>§ 22 GemO </a:t>
            </a:r>
            <a:r>
              <a:rPr lang="de-DE" altLang="de-DE" dirty="0"/>
              <a:t>– Sonderinteresse</a:t>
            </a:r>
            <a:r>
              <a:rPr lang="de-DE" altLang="de-DE" dirty="0" smtClean="0"/>
              <a:t>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Beitragsrecht – Allgemeines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470052"/>
            <a:ext cx="81538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b="1" dirty="0">
                <a:ea typeface="ＭＳ Ｐゴシック" panose="020B0600070205080204" pitchFamily="34" charset="-128"/>
              </a:rPr>
              <a:t>Steuer </a:t>
            </a:r>
            <a:r>
              <a:rPr lang="de-DE" altLang="de-DE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(§ 3 Abs. 1 AO</a:t>
            </a:r>
            <a:r>
              <a:rPr lang="de-DE" altLang="de-DE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Allgemeine Abgabe ohne Gegenleistung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Keine </a:t>
            </a:r>
            <a:r>
              <a:rPr lang="de-DE" dirty="0"/>
              <a:t>Zweckbindung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Nicht Investitionsbezogen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ea typeface="ＭＳ Ｐゴシック" panose="020B0600070205080204" pitchFamily="34" charset="-128"/>
              </a:rPr>
              <a:t>Kennt keinen Gemeindeanteil</a:t>
            </a:r>
          </a:p>
          <a:p>
            <a:pPr>
              <a:defRPr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de-DE" altLang="de-DE" b="1" dirty="0">
                <a:ea typeface="ＭＳ Ｐゴシック" panose="020B0600070205080204" pitchFamily="34" charset="-128"/>
              </a:rPr>
              <a:t>Gebühr </a:t>
            </a:r>
            <a:r>
              <a:rPr lang="de-DE" altLang="de-DE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(§ 7 Abs. 1 KAG)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Unmittelbare Gegenleistung für die Inanspruchnahme von öffentlichen Einrichtungen und Anlagen zur Deckung der Kosten (Schwimmbad, Müllentsorgung, Personalausweis </a:t>
            </a:r>
            <a:r>
              <a:rPr lang="de-DE" dirty="0" err="1"/>
              <a:t>etc</a:t>
            </a:r>
            <a:r>
              <a:rPr lang="de-DE" dirty="0"/>
              <a:t>). </a:t>
            </a:r>
          </a:p>
          <a:p>
            <a:pPr lvl="1">
              <a:defRPr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de-DE" altLang="de-DE" b="1" dirty="0">
                <a:ea typeface="ＭＳ Ｐゴシック" panose="020B0600070205080204" pitchFamily="34" charset="-128"/>
              </a:rPr>
              <a:t>Beitrag </a:t>
            </a:r>
            <a:r>
              <a:rPr lang="de-DE" altLang="de-DE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(§ 7 Abs. 2 KAG)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Mittelbare Gegenleistung (Möglichkeit der Inanspruchnahme der zur Verfügung gestellten öffentlichen Einrichtung)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Zweckbindung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Investitionsbezogen 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Nur bei tatsächlichen Investitionen</a:t>
            </a:r>
          </a:p>
        </p:txBody>
      </p:sp>
    </p:spTree>
    <p:extLst>
      <p:ext uri="{BB962C8B-B14F-4D97-AF65-F5344CB8AC3E}">
        <p14:creationId xmlns:p14="http://schemas.microsoft.com/office/powerpoint/2010/main" val="24998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Gemeindeanteil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00174" y="1579419"/>
            <a:ext cx="7081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/>
              <a:t>Der Gemeindeanteil ist gem. </a:t>
            </a:r>
            <a:r>
              <a:rPr lang="de-DE" altLang="de-DE" sz="2000" dirty="0">
                <a:solidFill>
                  <a:srgbClr val="00B0F0"/>
                </a:solidFill>
              </a:rPr>
              <a:t>§ 10 a Abs. 3 KAG </a:t>
            </a:r>
            <a:r>
              <a:rPr lang="de-DE" altLang="de-DE" sz="2000" dirty="0"/>
              <a:t>für </a:t>
            </a:r>
            <a:r>
              <a:rPr lang="de-DE" altLang="de-DE" sz="2000" dirty="0" smtClean="0"/>
              <a:t>die jeweilige </a:t>
            </a:r>
            <a:r>
              <a:rPr lang="de-DE" altLang="de-DE" sz="2000" dirty="0"/>
              <a:t>Abrechnungseinheit </a:t>
            </a:r>
            <a:r>
              <a:rPr lang="de-DE" altLang="de-DE" sz="2000" dirty="0" smtClean="0"/>
              <a:t>in </a:t>
            </a:r>
            <a:r>
              <a:rPr lang="de-DE" altLang="de-DE" sz="2000" dirty="0"/>
              <a:t>der Satzung festzulegen.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2000" dirty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/>
              <a:t>Der Anteil muss dem Verkehrsaufkommen entsprechen, dass nicht den Beitragsschuldner zuzurechnen ist und beträgt mind. 20 </a:t>
            </a:r>
            <a:r>
              <a:rPr lang="de-DE" altLang="de-DE" sz="2000" dirty="0" smtClean="0"/>
              <a:t>%.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20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u="sng" dirty="0" smtClean="0">
                <a:solidFill>
                  <a:srgbClr val="FF0000"/>
                </a:solidFill>
              </a:rPr>
              <a:t>Beachte:</a:t>
            </a:r>
            <a:endParaRPr lang="de-DE" altLang="de-DE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FF0000"/>
                </a:solidFill>
              </a:rPr>
              <a:t>Klassifizierung </a:t>
            </a:r>
            <a:r>
              <a:rPr lang="de-DE" altLang="de-DE" sz="2000" dirty="0">
                <a:solidFill>
                  <a:srgbClr val="FF0000"/>
                </a:solidFill>
              </a:rPr>
              <a:t>der Straßen wird bei der </a:t>
            </a:r>
            <a:r>
              <a:rPr lang="de-DE" altLang="de-DE" sz="2000" dirty="0" smtClean="0">
                <a:solidFill>
                  <a:srgbClr val="FF0000"/>
                </a:solidFill>
              </a:rPr>
              <a:t>Beurteilung </a:t>
            </a:r>
            <a:r>
              <a:rPr lang="de-DE" altLang="de-DE" sz="2000" u="sng" dirty="0" smtClean="0">
                <a:solidFill>
                  <a:srgbClr val="FF0000"/>
                </a:solidFill>
              </a:rPr>
              <a:t>nicht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>
                <a:solidFill>
                  <a:srgbClr val="FF0000"/>
                </a:solidFill>
              </a:rPr>
              <a:t>berücksichtigt!!!</a:t>
            </a:r>
            <a:endParaRPr lang="de-DE" alt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Grundstücke an klassifizierten Straßen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00174" y="1463284"/>
            <a:ext cx="7563666" cy="480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Die Anwohner an klassifizierten Straßen werden </a:t>
            </a:r>
            <a:r>
              <a:rPr lang="de-DE" altLang="de-DE" sz="2000" u="sng" dirty="0"/>
              <a:t>in gleicher Höhe</a:t>
            </a:r>
            <a:r>
              <a:rPr lang="de-DE" altLang="de-DE" sz="2000" dirty="0"/>
              <a:t> belastet wie die Anlieger an Gemeindestraßen (Gleichbehandlungsgrundsatz).</a:t>
            </a:r>
          </a:p>
          <a:p>
            <a:pPr>
              <a:lnSpc>
                <a:spcPct val="110000"/>
              </a:lnSpc>
            </a:pPr>
            <a:endParaRPr lang="de-DE" altLang="de-DE" sz="20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Grundstücke an klassifizierten Straßen genießen den </a:t>
            </a:r>
            <a:r>
              <a:rPr lang="de-DE" altLang="de-DE" sz="2000" u="sng" dirty="0"/>
              <a:t>gleichen beitragsrelevanten Sondervorteil</a:t>
            </a:r>
            <a:r>
              <a:rPr lang="de-DE" altLang="de-DE" sz="2000" dirty="0"/>
              <a:t>, wie die an gemeindlichen </a:t>
            </a:r>
            <a:r>
              <a:rPr lang="de-DE" altLang="de-DE" sz="2000" dirty="0" err="1"/>
              <a:t>Vka</a:t>
            </a:r>
            <a:r>
              <a:rPr lang="de-DE" altLang="de-DE" sz="2000" dirty="0"/>
              <a:t>, nämlich die gesicherte Zugangs- und Zufahrtsmöglichkeit des Grundstücks und damit der Fortbestand der qualifizierten Nutzbarkeit.</a:t>
            </a:r>
          </a:p>
          <a:p>
            <a:pPr>
              <a:lnSpc>
                <a:spcPct val="110000"/>
              </a:lnSpc>
            </a:pPr>
            <a:endParaRPr lang="de-DE" altLang="de-DE" sz="20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Beim </a:t>
            </a:r>
            <a:r>
              <a:rPr lang="de-DE" altLang="de-DE" sz="2000" dirty="0" err="1"/>
              <a:t>wkB</a:t>
            </a:r>
            <a:r>
              <a:rPr lang="de-DE" altLang="de-DE" sz="2000" dirty="0"/>
              <a:t> wird der Vorteil auf die Abrechnungseinheit bezogen und liegt in der Möglichkeit der besseren Erreichbarkeit der beitragspflichtigen Grundstücke und der besseren </a:t>
            </a:r>
            <a:r>
              <a:rPr lang="de-DE" altLang="de-DE" sz="2000" u="sng" dirty="0"/>
              <a:t>Nutzbarkeit des Gesamtverkehrssystems</a:t>
            </a:r>
            <a:r>
              <a:rPr lang="de-DE" altLang="de-DE" sz="2000" dirty="0"/>
              <a:t>.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6173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Beitragsmaßstäbe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00173" y="1529031"/>
            <a:ext cx="79377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Der Beitragsmaßstab richtet sich nach:</a:t>
            </a:r>
          </a:p>
          <a:p>
            <a:endParaRPr lang="de-DE" sz="2000" dirty="0"/>
          </a:p>
          <a:p>
            <a:pPr marL="342900" indent="-540000">
              <a:buFont typeface="+mj-lt"/>
              <a:buAutoNum type="arabicPeriod"/>
            </a:pPr>
            <a:r>
              <a:rPr lang="de-DE" sz="2000" dirty="0"/>
              <a:t>Höhe der jährlichen Investitionsaufwendungen</a:t>
            </a:r>
          </a:p>
          <a:p>
            <a:pPr marL="342900" indent="-540000">
              <a:buFont typeface="+mj-lt"/>
              <a:buAutoNum type="arabicPeriod"/>
            </a:pPr>
            <a:endParaRPr lang="de-DE" sz="2000" dirty="0"/>
          </a:p>
          <a:p>
            <a:pPr marL="342900" indent="-540000">
              <a:buFont typeface="+mj-lt"/>
              <a:buAutoNum type="arabicPeriod"/>
            </a:pPr>
            <a:r>
              <a:rPr lang="de-DE" sz="2000" dirty="0"/>
              <a:t>Summe der Veranlagungsflächen in einem Abrechnungsgebiet</a:t>
            </a:r>
          </a:p>
          <a:p>
            <a:pPr marL="342900" indent="-540000">
              <a:buFont typeface="+mj-lt"/>
              <a:buAutoNum type="arabicPeriod"/>
            </a:pPr>
            <a:endParaRPr lang="de-DE" sz="2000" dirty="0"/>
          </a:p>
          <a:p>
            <a:pPr marL="342900" indent="-540000">
              <a:buFont typeface="+mj-lt"/>
              <a:buAutoNum type="arabicPeriod"/>
            </a:pPr>
            <a:r>
              <a:rPr lang="de-DE" sz="2000" dirty="0"/>
              <a:t>Grundstücksfläche (Buchgrundstück)</a:t>
            </a:r>
            <a:br>
              <a:rPr lang="de-DE" sz="2000" dirty="0"/>
            </a:br>
            <a:endParaRPr lang="de-DE" sz="2000" dirty="0"/>
          </a:p>
          <a:p>
            <a:pPr marL="342900" indent="-540000">
              <a:buFont typeface="+mj-lt"/>
              <a:buAutoNum type="arabicPeriod"/>
            </a:pPr>
            <a:r>
              <a:rPr lang="de-DE" sz="2000" dirty="0"/>
              <a:t>Maß der baulichen Nutzung </a:t>
            </a:r>
            <a:r>
              <a:rPr lang="de-DE" sz="2000" dirty="0">
                <a:solidFill>
                  <a:srgbClr val="00B0F0"/>
                </a:solidFill>
              </a:rPr>
              <a:t>(Nutzungsfaktor)</a:t>
            </a:r>
            <a:br>
              <a:rPr lang="de-DE" sz="2000" dirty="0">
                <a:solidFill>
                  <a:srgbClr val="00B0F0"/>
                </a:solidFill>
              </a:rPr>
            </a:br>
            <a:r>
              <a:rPr lang="de-DE" sz="2000" dirty="0">
                <a:solidFill>
                  <a:srgbClr val="00B0F0"/>
                </a:solidFill>
              </a:rPr>
              <a:t>	 </a:t>
            </a:r>
            <a:r>
              <a:rPr lang="de-DE" sz="2000" dirty="0"/>
              <a:t>(Vollgeschosse, Baumassenzahl, Traufhöhe)</a:t>
            </a:r>
            <a:br>
              <a:rPr lang="de-DE" sz="2000" dirty="0"/>
            </a:br>
            <a:endParaRPr lang="de-DE" sz="2000" dirty="0"/>
          </a:p>
          <a:p>
            <a:pPr marL="342900" indent="-540000">
              <a:buFont typeface="+mj-lt"/>
              <a:buAutoNum type="arabicPeriod"/>
            </a:pPr>
            <a:r>
              <a:rPr lang="de-DE" sz="2000" dirty="0"/>
              <a:t>Art der Nutzung </a:t>
            </a:r>
            <a:r>
              <a:rPr lang="de-DE" sz="2000" dirty="0">
                <a:solidFill>
                  <a:srgbClr val="00B0F0"/>
                </a:solidFill>
              </a:rPr>
              <a:t>(Artzuschlag)</a:t>
            </a:r>
            <a:br>
              <a:rPr lang="de-DE" sz="2000" dirty="0">
                <a:solidFill>
                  <a:srgbClr val="00B0F0"/>
                </a:solidFill>
              </a:rPr>
            </a:br>
            <a:r>
              <a:rPr lang="de-DE" sz="2000" dirty="0">
                <a:solidFill>
                  <a:srgbClr val="00B0F0"/>
                </a:solidFill>
              </a:rPr>
              <a:t>	 </a:t>
            </a:r>
            <a:r>
              <a:rPr lang="de-DE" sz="2000" dirty="0"/>
              <a:t>(gewerbliche, teilweise gewerbliche und ähnliche Nutzung)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68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Berechnung </a:t>
            </a:r>
            <a:r>
              <a:rPr lang="de-DE" sz="2400" dirty="0" err="1"/>
              <a:t>wkB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11975" y="2002454"/>
            <a:ext cx="8645236" cy="646331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de-DE" sz="800" b="1" dirty="0" smtClean="0">
              <a:solidFill>
                <a:srgbClr val="00B0F0"/>
              </a:solidFill>
              <a:latin typeface="+mj-lt"/>
            </a:endParaRPr>
          </a:p>
          <a:p>
            <a:pPr algn="ctr"/>
            <a:r>
              <a:rPr lang="de-DE" sz="2000" b="1" dirty="0" smtClean="0">
                <a:solidFill>
                  <a:srgbClr val="00B0F0"/>
                </a:solidFill>
                <a:latin typeface="+mj-lt"/>
              </a:rPr>
              <a:t>Veranlagungsfläche</a:t>
            </a:r>
            <a:r>
              <a:rPr lang="de-DE" sz="20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2000" b="1" dirty="0">
                <a:latin typeface="+mj-lt"/>
              </a:rPr>
              <a:t>=</a:t>
            </a:r>
            <a:r>
              <a:rPr lang="de-DE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dirty="0">
                <a:latin typeface="+mj-lt"/>
              </a:rPr>
              <a:t>Grundstücksfläche</a:t>
            </a:r>
            <a:r>
              <a:rPr lang="de-DE" sz="2000" b="1" dirty="0">
                <a:latin typeface="+mj-lt"/>
              </a:rPr>
              <a:t> + </a:t>
            </a:r>
            <a:r>
              <a:rPr lang="de-DE" dirty="0">
                <a:latin typeface="+mj-lt"/>
              </a:rPr>
              <a:t>Nutzungsfaktor</a:t>
            </a:r>
            <a:r>
              <a:rPr lang="de-DE" sz="2000" b="1" dirty="0">
                <a:latin typeface="+mj-lt"/>
              </a:rPr>
              <a:t> + </a:t>
            </a:r>
            <a:r>
              <a:rPr lang="de-DE" dirty="0" smtClean="0">
                <a:latin typeface="+mj-lt"/>
              </a:rPr>
              <a:t>Artzuschlag</a:t>
            </a:r>
          </a:p>
          <a:p>
            <a:pPr algn="ctr"/>
            <a:endParaRPr lang="de-DE" sz="800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1975" y="3327574"/>
            <a:ext cx="8645236" cy="1006429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endParaRPr lang="de-DE" sz="800" b="1" dirty="0" smtClean="0">
              <a:solidFill>
                <a:srgbClr val="FF5050"/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de-DE" sz="2000" b="1" dirty="0" smtClean="0">
                <a:solidFill>
                  <a:srgbClr val="FF5050"/>
                </a:solidFill>
                <a:latin typeface="+mj-lt"/>
              </a:rPr>
              <a:t>Beitragssatz</a:t>
            </a:r>
            <a:r>
              <a:rPr lang="de-DE" sz="2000" dirty="0" smtClean="0">
                <a:solidFill>
                  <a:srgbClr val="FF5050"/>
                </a:solidFill>
                <a:latin typeface="+mj-lt"/>
              </a:rPr>
              <a:t> </a:t>
            </a:r>
            <a:r>
              <a:rPr lang="de-DE" sz="2000" b="1" dirty="0">
                <a:latin typeface="+mj-lt"/>
              </a:rPr>
              <a:t>=</a:t>
            </a:r>
            <a:r>
              <a:rPr lang="de-DE" sz="2000" dirty="0">
                <a:solidFill>
                  <a:srgbClr val="FF5050"/>
                </a:solidFill>
                <a:latin typeface="+mj-lt"/>
              </a:rPr>
              <a:t> </a:t>
            </a:r>
            <a:r>
              <a:rPr lang="de-DE" dirty="0">
                <a:latin typeface="+mj-lt"/>
              </a:rPr>
              <a:t>Investitionsaufwendungen </a:t>
            </a:r>
            <a:r>
              <a:rPr lang="de-DE" dirty="0" smtClean="0">
                <a:latin typeface="+mj-lt"/>
              </a:rPr>
              <a:t>     Summe </a:t>
            </a:r>
            <a:r>
              <a:rPr lang="de-DE" dirty="0">
                <a:latin typeface="+mj-lt"/>
              </a:rPr>
              <a:t>der Veranlagungsflächen</a:t>
            </a:r>
          </a:p>
          <a:p>
            <a:pPr algn="ctr">
              <a:lnSpc>
                <a:spcPct val="110000"/>
              </a:lnSpc>
            </a:pPr>
            <a:r>
              <a:rPr lang="de-DE" i="1" dirty="0">
                <a:latin typeface="+mj-lt"/>
              </a:rPr>
              <a:t>		       </a:t>
            </a:r>
            <a:r>
              <a:rPr lang="de-DE" i="1" dirty="0" smtClean="0">
                <a:latin typeface="+mj-lt"/>
              </a:rPr>
              <a:t>  </a:t>
            </a:r>
            <a:r>
              <a:rPr lang="de-DE" sz="1600" i="1" dirty="0" smtClean="0">
                <a:latin typeface="+mj-lt"/>
              </a:rPr>
              <a:t>im </a:t>
            </a:r>
            <a:r>
              <a:rPr lang="de-DE" sz="1600" i="1" dirty="0">
                <a:latin typeface="+mj-lt"/>
              </a:rPr>
              <a:t>jeweiligen Jahr	              </a:t>
            </a:r>
            <a:r>
              <a:rPr lang="de-DE" sz="1600" i="1" dirty="0" smtClean="0">
                <a:latin typeface="+mj-lt"/>
              </a:rPr>
              <a:t>         im </a:t>
            </a:r>
            <a:r>
              <a:rPr lang="de-DE" sz="1600" i="1" dirty="0">
                <a:latin typeface="+mj-lt"/>
              </a:rPr>
              <a:t>jeweiligen </a:t>
            </a:r>
            <a:r>
              <a:rPr lang="de-DE" sz="1600" i="1" dirty="0" smtClean="0">
                <a:latin typeface="+mj-lt"/>
              </a:rPr>
              <a:t>Abrechnungsgebiet</a:t>
            </a:r>
          </a:p>
          <a:p>
            <a:pPr algn="ctr">
              <a:lnSpc>
                <a:spcPct val="110000"/>
              </a:lnSpc>
            </a:pPr>
            <a:endParaRPr lang="de-DE" sz="800" i="1" dirty="0">
              <a:latin typeface="+mj-lt"/>
            </a:endParaRPr>
          </a:p>
        </p:txBody>
      </p:sp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211976" y="5012792"/>
            <a:ext cx="8645235" cy="781179"/>
          </a:xfrm>
          <a:noFill/>
          <a:ln w="12700">
            <a:solidFill>
              <a:schemeClr val="bg2">
                <a:lumMod val="90000"/>
              </a:schemeClr>
            </a:solidFill>
            <a:prstDash val="solid"/>
          </a:ln>
        </p:spPr>
        <p:txBody>
          <a:bodyPr anchor="ctr"/>
          <a:lstStyle/>
          <a:p>
            <a:pPr algn="ctr"/>
            <a:r>
              <a:rPr lang="de-DE" sz="2800" b="1" dirty="0" err="1" smtClean="0">
                <a:solidFill>
                  <a:srgbClr val="00B050"/>
                </a:solidFill>
                <a:latin typeface="+mj-lt"/>
              </a:rPr>
              <a:t>wkB</a:t>
            </a:r>
            <a:r>
              <a:rPr lang="de-DE" sz="2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2800" b="1" dirty="0" smtClean="0">
                <a:latin typeface="+mj-lt"/>
              </a:rPr>
              <a:t>=</a:t>
            </a:r>
            <a:r>
              <a:rPr lang="de-DE" sz="2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2800" b="1" dirty="0">
                <a:solidFill>
                  <a:srgbClr val="00B0F0"/>
                </a:solidFill>
                <a:latin typeface="+mj-lt"/>
              </a:rPr>
              <a:t>Veranlagungsfläche</a:t>
            </a:r>
            <a:r>
              <a:rPr lang="de-DE" sz="2800" b="1" dirty="0">
                <a:latin typeface="+mj-lt"/>
              </a:rPr>
              <a:t> x </a:t>
            </a:r>
            <a:r>
              <a:rPr lang="de-DE" sz="2800" b="1" dirty="0" smtClean="0">
                <a:solidFill>
                  <a:srgbClr val="FF5050"/>
                </a:solidFill>
                <a:latin typeface="+mj-lt"/>
              </a:rPr>
              <a:t>Beitragssatz</a:t>
            </a:r>
            <a:r>
              <a:rPr lang="de-DE" sz="2800" b="1" dirty="0" smtClean="0">
                <a:latin typeface="+mj-lt"/>
              </a:rPr>
              <a:t> </a:t>
            </a:r>
            <a:endParaRPr lang="de-DE" sz="2800" b="1" dirty="0">
              <a:latin typeface="+mj-lt"/>
            </a:endParaRPr>
          </a:p>
        </p:txBody>
      </p:sp>
      <p:sp>
        <p:nvSpPr>
          <p:cNvPr id="11" name="Division 10"/>
          <p:cNvSpPr/>
          <p:nvPr/>
        </p:nvSpPr>
        <p:spPr>
          <a:xfrm>
            <a:off x="4904510" y="3558569"/>
            <a:ext cx="307569" cy="270164"/>
          </a:xfrm>
          <a:prstGeom prst="mathDivid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 rot="19507144">
            <a:off x="1756892" y="2749556"/>
            <a:ext cx="518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solidFill>
                  <a:srgbClr val="FFCCCC"/>
                </a:solidFill>
                <a:latin typeface="Stencil" panose="040409050D0802020404" pitchFamily="82" charset="0"/>
              </a:rPr>
              <a:t>IRRTUM</a:t>
            </a:r>
            <a:endParaRPr lang="de-DE" sz="9600" b="1" dirty="0">
              <a:solidFill>
                <a:srgbClr val="FFCCCC"/>
              </a:solidFill>
              <a:latin typeface="Stencil" panose="040409050D0802020404" pitchFamily="82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>
                <a:ea typeface="ＭＳ Ｐゴシック" pitchFamily="34" charset="-128"/>
              </a:rPr>
              <a:t>Allgemeines zum </a:t>
            </a:r>
            <a:r>
              <a:rPr lang="de-DE" altLang="de-DE" sz="2400" dirty="0" err="1">
                <a:ea typeface="ＭＳ Ｐゴシック" pitchFamily="34" charset="-128"/>
              </a:rPr>
              <a:t>wkB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00174" y="1554862"/>
            <a:ext cx="65578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/>
              <a:t>Der Begriff „</a:t>
            </a:r>
            <a:r>
              <a:rPr lang="de-DE" sz="2000" b="1" dirty="0"/>
              <a:t>wiederkehrender </a:t>
            </a:r>
            <a:r>
              <a:rPr lang="de-DE" sz="2000" b="1" dirty="0" smtClean="0"/>
              <a:t>Ausbaubeitrag</a:t>
            </a:r>
            <a:r>
              <a:rPr lang="de-DE" sz="2000" dirty="0"/>
              <a:t>“ ist nicht sehr glücklich vom Gesetzgeber gewählt worden.</a:t>
            </a:r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Die Grundstückseigentümer gehen </a:t>
            </a:r>
            <a:r>
              <a:rPr lang="de-DE" sz="2000" dirty="0"/>
              <a:t>beim wiederkehrenden Ausbaubeitrag davon aus, dass der Beitrag 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>
                <a:solidFill>
                  <a:srgbClr val="FF0000"/>
                </a:solidFill>
              </a:rPr>
              <a:t>- jedes </a:t>
            </a:r>
            <a:r>
              <a:rPr lang="de-DE" sz="2000" dirty="0">
                <a:solidFill>
                  <a:srgbClr val="FF0000"/>
                </a:solidFill>
              </a:rPr>
              <a:t>Jahr </a:t>
            </a:r>
          </a:p>
          <a:p>
            <a:pPr>
              <a:defRPr/>
            </a:pPr>
            <a:r>
              <a:rPr lang="de-DE" sz="2000" dirty="0" smtClean="0"/>
              <a:t>											</a:t>
            </a:r>
            <a:endParaRPr lang="de-DE" sz="2000" dirty="0"/>
          </a:p>
          <a:p>
            <a:pPr>
              <a:defRPr/>
            </a:pPr>
            <a:r>
              <a:rPr lang="de-DE" sz="2000" dirty="0" smtClean="0">
                <a:solidFill>
                  <a:srgbClr val="FF0000"/>
                </a:solidFill>
              </a:rPr>
              <a:t>- in </a:t>
            </a:r>
            <a:r>
              <a:rPr lang="de-DE" sz="2000" dirty="0">
                <a:solidFill>
                  <a:srgbClr val="FF0000"/>
                </a:solidFill>
              </a:rPr>
              <a:t>gleicher Höhe </a:t>
            </a:r>
          </a:p>
          <a:p>
            <a:pPr marL="342900" indent="-342900">
              <a:buFontTx/>
              <a:buChar char="-"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/>
              <a:t>zu </a:t>
            </a:r>
            <a:r>
              <a:rPr lang="de-DE" sz="2000" dirty="0"/>
              <a:t>zahlen ist</a:t>
            </a:r>
            <a:r>
              <a:rPr lang="de-DE" sz="2000" dirty="0" smtClean="0"/>
              <a:t>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AutoShape 6" descr="Quellbild anzei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7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>
                <a:ea typeface="ＭＳ Ｐゴシック" pitchFamily="34" charset="-128"/>
              </a:rPr>
              <a:t>Allgemeines zum </a:t>
            </a:r>
            <a:r>
              <a:rPr lang="de-DE" altLang="de-DE" sz="2400" dirty="0" err="1">
                <a:ea typeface="ＭＳ Ｐゴシック" pitchFamily="34" charset="-128"/>
              </a:rPr>
              <a:t>wkB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00174" y="1722765"/>
            <a:ext cx="69568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dirty="0" smtClean="0">
                <a:ea typeface="ＭＳ Ｐゴシック" pitchFamily="34" charset="-128"/>
              </a:rPr>
              <a:t>Beim </a:t>
            </a:r>
            <a:r>
              <a:rPr lang="de-DE" altLang="de-DE" sz="2000" dirty="0">
                <a:ea typeface="ＭＳ Ｐゴシック" pitchFamily="34" charset="-128"/>
              </a:rPr>
              <a:t>wiederkehrenden Ausbaubeitrag findet eine </a:t>
            </a:r>
          </a:p>
          <a:p>
            <a:r>
              <a:rPr lang="de-DE" altLang="de-DE" sz="2000" dirty="0">
                <a:ea typeface="ＭＳ Ｐゴシック" pitchFamily="34" charset="-128"/>
              </a:rPr>
              <a:t>Verteilung der Investitionsaufwendungen</a:t>
            </a:r>
          </a:p>
          <a:p>
            <a:endParaRPr lang="de-DE" altLang="de-DE" sz="2000" dirty="0">
              <a:ea typeface="ＭＳ Ｐゴシック" pitchFamily="34" charset="-128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2000" b="1" dirty="0">
                <a:solidFill>
                  <a:srgbClr val="00B050"/>
                </a:solidFill>
                <a:ea typeface="ＭＳ Ｐゴシック" pitchFamily="34" charset="-128"/>
              </a:rPr>
              <a:t>auf viele Köpfe </a:t>
            </a:r>
            <a:r>
              <a:rPr lang="de-DE" altLang="de-DE" sz="2000" dirty="0">
                <a:ea typeface="ＭＳ Ｐゴシック" pitchFamily="34" charset="-128"/>
              </a:rPr>
              <a:t>und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altLang="de-DE" sz="2000" dirty="0">
              <a:ea typeface="ＭＳ Ｐゴシック" pitchFamily="34" charset="-128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2000" b="1" dirty="0">
                <a:solidFill>
                  <a:srgbClr val="00B050"/>
                </a:solidFill>
                <a:ea typeface="ＭＳ Ｐゴシック" pitchFamily="34" charset="-128"/>
              </a:rPr>
              <a:t>auf einen längeren Zeitraum </a:t>
            </a:r>
            <a:r>
              <a:rPr lang="de-DE" altLang="de-DE" sz="2000" dirty="0">
                <a:ea typeface="ＭＳ Ｐゴシック" pitchFamily="34" charset="-128"/>
              </a:rPr>
              <a:t>statt.</a:t>
            </a:r>
          </a:p>
          <a:p>
            <a:endParaRPr lang="de-DE" altLang="de-DE" sz="2000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de-DE" altLang="de-DE" sz="2000" dirty="0" smtClean="0">
              <a:ea typeface="ＭＳ Ｐゴシック" pitchFamily="34" charset="-128"/>
            </a:endParaRPr>
          </a:p>
          <a:p>
            <a:r>
              <a:rPr lang="de-DE" altLang="de-DE" sz="2000" dirty="0" smtClean="0">
                <a:ea typeface="ＭＳ Ｐゴシック" pitchFamily="34" charset="-128"/>
              </a:rPr>
              <a:t>Der </a:t>
            </a:r>
            <a:r>
              <a:rPr lang="de-DE" altLang="de-DE" sz="2000" dirty="0">
                <a:ea typeface="ＭＳ Ｐゴシック" pitchFamily="34" charset="-128"/>
              </a:rPr>
              <a:t>Ausbaubeitrag </a:t>
            </a:r>
            <a:r>
              <a:rPr lang="de-DE" altLang="de-DE" sz="2000" b="1" i="1" u="sng" dirty="0">
                <a:ea typeface="ＭＳ Ｐゴシック" pitchFamily="34" charset="-128"/>
              </a:rPr>
              <a:t>kehrt nur dann wieder</a:t>
            </a:r>
            <a:r>
              <a:rPr lang="de-DE" altLang="de-DE" sz="2000" dirty="0">
                <a:ea typeface="ＭＳ Ｐゴシック" pitchFamily="34" charset="-128"/>
              </a:rPr>
              <a:t>, </a:t>
            </a:r>
            <a:r>
              <a:rPr lang="de-DE" altLang="de-DE" sz="2000" dirty="0" smtClean="0">
                <a:ea typeface="ＭＳ Ｐゴシック" pitchFamily="34" charset="-128"/>
              </a:rPr>
              <a:t>wenn </a:t>
            </a:r>
            <a:r>
              <a:rPr lang="de-DE" altLang="de-DE" sz="2000" dirty="0">
                <a:ea typeface="ＭＳ Ｐゴシック" pitchFamily="34" charset="-128"/>
              </a:rPr>
              <a:t>eine Baumaßnahme </a:t>
            </a:r>
            <a:r>
              <a:rPr lang="de-DE" altLang="de-DE" sz="2000" b="1" i="1" u="sng" dirty="0">
                <a:ea typeface="ＭＳ Ｐゴシック" pitchFamily="34" charset="-128"/>
              </a:rPr>
              <a:t>tatsächlich</a:t>
            </a:r>
            <a:r>
              <a:rPr lang="de-DE" altLang="de-DE" sz="2000" dirty="0">
                <a:ea typeface="ＭＳ Ｐゴシック" pitchFamily="34" charset="-128"/>
              </a:rPr>
              <a:t> durchgeführt </a:t>
            </a:r>
            <a:r>
              <a:rPr lang="de-DE" altLang="de-DE" sz="2000" dirty="0" smtClean="0">
                <a:ea typeface="ＭＳ Ｐゴシック" pitchFamily="34" charset="-128"/>
              </a:rPr>
              <a:t>wurde.</a:t>
            </a:r>
            <a:endParaRPr lang="de-DE" altLang="de-DE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4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>
                <a:ea typeface="ＭＳ Ｐゴシック" panose="020B0600070205080204" pitchFamily="34" charset="-128"/>
              </a:rPr>
              <a:t>Allgemeines zum </a:t>
            </a:r>
            <a:r>
              <a:rPr lang="de-DE" altLang="de-DE" sz="2400" dirty="0" err="1">
                <a:ea typeface="ＭＳ Ｐゴシック" panose="020B0600070205080204" pitchFamily="34" charset="-128"/>
              </a:rPr>
              <a:t>wkB</a:t>
            </a:r>
            <a:r>
              <a:rPr lang="de-DE" altLang="de-DE" sz="2400" dirty="0">
                <a:ea typeface="ＭＳ Ｐゴシック" panose="020B0600070205080204" pitchFamily="34" charset="-128"/>
              </a:rPr>
              <a:t> </a:t>
            </a:r>
            <a:r>
              <a:rPr lang="de-DE" altLang="de-DE" dirty="0">
                <a:ea typeface="ＭＳ Ｐゴシック" panose="020B0600070205080204" pitchFamily="34" charset="-128"/>
              </a:rPr>
              <a:t/>
            </a:r>
            <a:br>
              <a:rPr lang="de-DE" altLang="de-DE" dirty="0">
                <a:ea typeface="ＭＳ Ｐゴシック" panose="020B0600070205080204" pitchFamily="34" charset="-128"/>
              </a:rPr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560082"/>
            <a:ext cx="72228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Eingeführt in folgenden Bundesländern: </a:t>
            </a:r>
          </a:p>
          <a:p>
            <a:pPr>
              <a:defRPr/>
            </a:pP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Rheinland- Pfalz		1986, 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geändert 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Mai 2020</a:t>
            </a: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 smtClean="0">
                <a:ea typeface="ＭＳ Ｐゴシック" panose="020B0600070205080204" pitchFamily="34" charset="-128"/>
              </a:rPr>
              <a:t>Thüringen</a:t>
            </a:r>
            <a:r>
              <a:rPr lang="de-DE" altLang="de-DE" sz="2000" dirty="0">
                <a:ea typeface="ＭＳ Ｐゴシック" panose="020B0600070205080204" pitchFamily="34" charset="-128"/>
              </a:rPr>
              <a:t>		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1991</a:t>
            </a: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Sachsen-Anhalt		1996</a:t>
            </a: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Saarland		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2001</a:t>
            </a: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Schleswig-Holstein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2012</a:t>
            </a: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Hessen		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2013                                          </a:t>
            </a: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Bayern		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2016 </a:t>
            </a: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Niedersachen		</a:t>
            </a:r>
            <a:r>
              <a:rPr lang="de-DE" altLang="de-DE" sz="2000" dirty="0" smtClean="0">
                <a:ea typeface="ＭＳ Ｐゴシック" panose="020B0600070205080204" pitchFamily="34" charset="-128"/>
              </a:rPr>
              <a:t>	2017</a:t>
            </a:r>
            <a:endParaRPr lang="de-DE" altLang="de-DE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506155"/>
            <a:ext cx="6973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In Rheinland-Pfalz wurden die wiederkehrenden Ausbaubeiträge </a:t>
            </a:r>
            <a:r>
              <a:rPr lang="de-DE" sz="2000" u="sng" dirty="0">
                <a:ea typeface="ＭＳ Ｐゴシック" pitchFamily="34" charset="-128"/>
              </a:rPr>
              <a:t>verpflichtend</a:t>
            </a:r>
            <a:r>
              <a:rPr lang="de-DE" sz="2000" dirty="0">
                <a:ea typeface="ＭＳ Ｐゴシック" pitchFamily="34" charset="-128"/>
              </a:rPr>
              <a:t> landesweit eingeführt.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ea typeface="ＭＳ Ｐゴシック" pitchFamily="34" charset="-128"/>
            </a:endParaRP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 	Einmalige Ausbaubeiträge sind künftig nur in 	Ausnahmefällen möglich.</a:t>
            </a:r>
          </a:p>
          <a:p>
            <a:pPr indent="-285750">
              <a:buFont typeface="Wingdings" panose="05000000000000000000" pitchFamily="2" charset="2"/>
              <a:buChar char="§"/>
            </a:pPr>
            <a:endParaRPr lang="de-DE" sz="2000" dirty="0">
              <a:ea typeface="ＭＳ Ｐゴシック" pitchFamily="34" charset="-128"/>
            </a:endParaRPr>
          </a:p>
          <a:p>
            <a:endParaRPr lang="de-DE" sz="2000" dirty="0">
              <a:ea typeface="ＭＳ Ｐゴシック" pitchFamily="34" charset="-128"/>
            </a:endParaRPr>
          </a:p>
          <a:p>
            <a:pPr marL="171450" indent="-457200"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Eine Übergangsfrist gilt </a:t>
            </a:r>
            <a:r>
              <a:rPr lang="de-DE" sz="2000" u="sng" dirty="0">
                <a:ea typeface="ＭＳ Ｐゴシック" pitchFamily="34" charset="-128"/>
              </a:rPr>
              <a:t>bis 31.12.2023 </a:t>
            </a:r>
            <a:r>
              <a:rPr lang="de-DE" sz="2000" dirty="0">
                <a:ea typeface="ＭＳ Ｐゴシック" pitchFamily="34" charset="-128"/>
              </a:rPr>
              <a:t>(Gesetz zur 	Änderung des KAG v. 5.5.2020, </a:t>
            </a:r>
            <a:r>
              <a:rPr lang="de-DE" sz="2000" dirty="0" err="1">
                <a:ea typeface="ＭＳ Ｐゴシック" pitchFamily="34" charset="-128"/>
              </a:rPr>
              <a:t>GVBl</a:t>
            </a:r>
            <a:r>
              <a:rPr lang="de-DE" sz="2000" dirty="0">
                <a:ea typeface="ＭＳ Ｐゴシック" pitchFamily="34" charset="-128"/>
              </a:rPr>
              <a:t>. S. 158).</a:t>
            </a:r>
          </a:p>
          <a:p>
            <a:endParaRPr lang="de-DE" altLang="de-DE" sz="2000" dirty="0">
              <a:ea typeface="ＭＳ Ｐゴシック" pitchFamily="34" charset="-128"/>
            </a:endParaRPr>
          </a:p>
          <a:p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52401" y="615184"/>
            <a:ext cx="6732270" cy="513041"/>
          </a:xfrm>
          <a:prstGeom prst="rect">
            <a:avLst/>
          </a:prstGeom>
        </p:spPr>
        <p:txBody>
          <a:bodyPr/>
          <a:lstStyle>
            <a:lvl1pPr marL="27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1F5D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altLang="de-DE" sz="2400" dirty="0" smtClean="0">
                <a:ea typeface="ＭＳ Ｐゴシック" panose="020B0600070205080204" pitchFamily="34" charset="-128"/>
              </a:rPr>
              <a:t>Allgemeines zum </a:t>
            </a:r>
            <a:r>
              <a:rPr lang="de-DE" altLang="de-DE" sz="2400" dirty="0" err="1" smtClean="0">
                <a:ea typeface="ＭＳ Ｐゴシック" panose="020B0600070205080204" pitchFamily="34" charset="-128"/>
              </a:rPr>
              <a:t>wkB</a:t>
            </a:r>
            <a:r>
              <a:rPr lang="de-DE" altLang="de-DE" sz="24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/>
            </a:r>
            <a:br>
              <a:rPr lang="de-DE" altLang="de-DE" dirty="0" smtClean="0">
                <a:ea typeface="ＭＳ Ｐゴシック" panose="020B0600070205080204" pitchFamily="34" charset="-128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9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Linotype Univers 430 Regular"/>
              </a:rPr>
              <a:t>Rechtsgrundlagen</a:t>
            </a:r>
            <a:r>
              <a:rPr lang="de-DE" dirty="0">
                <a:solidFill>
                  <a:srgbClr val="000000"/>
                </a:solidFill>
                <a:latin typeface="Linotype Univers 430 Regular"/>
              </a:rPr>
              <a:t/>
            </a:r>
            <a:br>
              <a:rPr lang="de-DE" dirty="0">
                <a:solidFill>
                  <a:srgbClr val="000000"/>
                </a:solidFill>
                <a:latin typeface="Linotype Univers 430 Regular"/>
              </a:rPr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556372"/>
            <a:ext cx="7064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Kommunalabgabengesetz </a:t>
            </a:r>
            <a:r>
              <a:rPr lang="de-DE" altLang="de-DE" sz="2400" dirty="0">
                <a:solidFill>
                  <a:srgbClr val="00B0F0"/>
                </a:solidFill>
              </a:rPr>
              <a:t>(KAG)</a:t>
            </a:r>
          </a:p>
          <a:p>
            <a:pPr algn="just">
              <a:defRPr/>
            </a:pPr>
            <a:endParaRPr lang="de-DE" altLang="de-DE" sz="2400" dirty="0" smtClean="0">
              <a:solidFill>
                <a:srgbClr val="00B0F0"/>
              </a:solidFill>
            </a:endParaRPr>
          </a:p>
          <a:p>
            <a:pPr algn="just">
              <a:defRPr/>
            </a:pPr>
            <a:endParaRPr lang="de-DE" altLang="de-DE" sz="2400" dirty="0">
              <a:solidFill>
                <a:srgbClr val="00B0F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de-DE" altLang="de-DE" sz="2400" dirty="0" smtClean="0"/>
              <a:t>Gemeindeordnung </a:t>
            </a:r>
            <a:r>
              <a:rPr lang="de-DE" altLang="de-DE" sz="2400" dirty="0">
                <a:solidFill>
                  <a:srgbClr val="00B0F0"/>
                </a:solidFill>
              </a:rPr>
              <a:t>(GemO)</a:t>
            </a:r>
          </a:p>
          <a:p>
            <a:pPr algn="just">
              <a:defRPr/>
            </a:pPr>
            <a:endParaRPr lang="de-DE" altLang="de-DE" sz="2400" dirty="0" smtClean="0"/>
          </a:p>
          <a:p>
            <a:pPr algn="just">
              <a:defRPr/>
            </a:pPr>
            <a:endParaRPr lang="de-DE" altLang="de-DE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400" dirty="0" smtClean="0"/>
              <a:t>derzeitige </a:t>
            </a:r>
            <a:r>
              <a:rPr lang="de-DE" altLang="de-DE" sz="2400" dirty="0" smtClean="0">
                <a:solidFill>
                  <a:srgbClr val="00B0F0"/>
                </a:solidFill>
              </a:rPr>
              <a:t>Rechtsprechung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aus verschiedenen Bundesländern </a:t>
            </a:r>
            <a:r>
              <a:rPr lang="de-DE" altLang="de-DE" sz="2400" dirty="0" smtClean="0"/>
              <a:t>insbesondere </a:t>
            </a:r>
            <a:r>
              <a:rPr lang="de-DE" altLang="de-DE" sz="2400" dirty="0"/>
              <a:t>VG Koblenz und Neustadt sowie OVG Rheinland-Pfalz </a:t>
            </a:r>
          </a:p>
        </p:txBody>
      </p:sp>
    </p:spTree>
    <p:extLst>
      <p:ext uri="{BB962C8B-B14F-4D97-AF65-F5344CB8AC3E}">
        <p14:creationId xmlns:p14="http://schemas.microsoft.com/office/powerpoint/2010/main" val="12236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Abgrenzung: </a:t>
            </a:r>
            <a:r>
              <a:rPr lang="de-DE" altLang="de-DE" dirty="0"/>
              <a:t>Erschließung und Ausbau </a:t>
            </a:r>
            <a:r>
              <a:rPr lang="de-DE" altLang="de-DE" u="sng" dirty="0"/>
              <a:t/>
            </a:r>
            <a:br>
              <a:rPr lang="de-DE" altLang="de-DE" u="sng" dirty="0"/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4" y="1395237"/>
            <a:ext cx="768835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b="1" dirty="0"/>
              <a:t>Erschließung </a:t>
            </a:r>
            <a:r>
              <a:rPr lang="de-DE" dirty="0">
                <a:solidFill>
                  <a:srgbClr val="00B0F0"/>
                </a:solidFill>
              </a:rPr>
              <a:t>(BauGB)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u="sng" dirty="0" smtClean="0"/>
              <a:t>erstmalige</a:t>
            </a:r>
            <a:r>
              <a:rPr lang="de-DE" sz="1600" dirty="0" smtClean="0"/>
              <a:t> </a:t>
            </a:r>
            <a:r>
              <a:rPr lang="de-DE" sz="1600" dirty="0"/>
              <a:t>Herstellung einer Verkehrsanlage (</a:t>
            </a:r>
            <a:r>
              <a:rPr lang="de-DE" sz="1600" dirty="0" err="1"/>
              <a:t>Vka</a:t>
            </a:r>
            <a:r>
              <a:rPr lang="de-DE" sz="1600" dirty="0"/>
              <a:t>)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 err="1"/>
              <a:t>Vka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ist öffentlich gewidmet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 err="1"/>
              <a:t>Vka</a:t>
            </a:r>
            <a:r>
              <a:rPr lang="de-DE" sz="1600" dirty="0"/>
              <a:t> steht in Baulast der Gemeinde</a:t>
            </a:r>
            <a:endParaRPr lang="de-DE" sz="1600" strike="sngStrike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Gemeinde trägt 10% der Erschließungskosten</a:t>
            </a:r>
          </a:p>
          <a:p>
            <a:pPr lvl="1">
              <a:defRPr/>
            </a:pPr>
            <a:endParaRPr lang="de-DE" sz="1200" dirty="0"/>
          </a:p>
          <a:p>
            <a:pPr>
              <a:defRPr/>
            </a:pPr>
            <a:endParaRPr lang="de-DE" b="1" dirty="0" smtClean="0"/>
          </a:p>
          <a:p>
            <a:pPr>
              <a:lnSpc>
                <a:spcPct val="120000"/>
              </a:lnSpc>
              <a:defRPr/>
            </a:pPr>
            <a:r>
              <a:rPr lang="de-DE" b="1" dirty="0" smtClean="0"/>
              <a:t>Ausbau </a:t>
            </a:r>
            <a:r>
              <a:rPr lang="de-DE" dirty="0">
                <a:solidFill>
                  <a:srgbClr val="00B0F0"/>
                </a:solidFill>
              </a:rPr>
              <a:t>(KAG)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Voraussetzung: bereits in Vergangenheit eine </a:t>
            </a:r>
            <a:r>
              <a:rPr lang="de-DE" sz="1600" dirty="0"/>
              <a:t>endgültige Herstellung einer </a:t>
            </a:r>
            <a:r>
              <a:rPr lang="de-DE" sz="1600" dirty="0" err="1"/>
              <a:t>öff</a:t>
            </a:r>
            <a:r>
              <a:rPr lang="de-DE" sz="1600" dirty="0"/>
              <a:t>. </a:t>
            </a:r>
            <a:r>
              <a:rPr lang="de-DE" sz="1600" dirty="0" err="1"/>
              <a:t>Vka</a:t>
            </a:r>
            <a:r>
              <a:rPr lang="de-DE" sz="1600" dirty="0"/>
              <a:t> (Straßen, Wege, Plätze, Straßenbeleuchtung, Abwasserkanäle, selbständige Grün- und Parkanlagen etc.) </a:t>
            </a:r>
            <a:endParaRPr lang="de-DE" sz="1600" dirty="0" smtClean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 err="1" smtClean="0"/>
              <a:t>Vka</a:t>
            </a:r>
            <a:r>
              <a:rPr lang="de-DE" sz="1600" dirty="0" smtClean="0"/>
              <a:t> </a:t>
            </a:r>
            <a:r>
              <a:rPr lang="de-DE" sz="1600" dirty="0"/>
              <a:t>ist der </a:t>
            </a:r>
            <a:r>
              <a:rPr lang="de-DE" sz="1600" dirty="0" smtClean="0"/>
              <a:t>öffentlichen </a:t>
            </a:r>
            <a:r>
              <a:rPr lang="de-DE" sz="1600" dirty="0"/>
              <a:t>Nutzung freigegeben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 err="1"/>
              <a:t>Vka</a:t>
            </a:r>
            <a:r>
              <a:rPr lang="de-DE" sz="1600" dirty="0"/>
              <a:t> steht in Baulast der Gemeinde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Gemeinde trägt min. 20 % des </a:t>
            </a:r>
            <a:r>
              <a:rPr lang="de-DE" sz="1600" dirty="0" smtClean="0"/>
              <a:t>Investitionsaufwandes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de-DE" sz="1600" dirty="0" smtClean="0"/>
          </a:p>
          <a:p>
            <a:pPr>
              <a:lnSpc>
                <a:spcPct val="110000"/>
              </a:lnSpc>
              <a:defRPr/>
            </a:pPr>
            <a:r>
              <a:rPr lang="de-DE" sz="1600" dirty="0" err="1" smtClean="0"/>
              <a:t>Vka</a:t>
            </a:r>
            <a:r>
              <a:rPr lang="de-DE" sz="1600" dirty="0" smtClean="0"/>
              <a:t> = Verkehrsanlage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03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ea typeface="Roboto Condensed" panose="02000000000000000000" pitchFamily="2" charset="0"/>
                <a:cs typeface="Roboto Condensed" panose="02000000000000000000" pitchFamily="2" charset="0"/>
              </a:rPr>
              <a:t>02.09.2022</a:t>
            </a:r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6C22-74B8-4F58-B37B-58B5FB4E52F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de-DE" altLang="de-DE" dirty="0"/>
              <a:t> </a:t>
            </a:r>
            <a:r>
              <a:rPr lang="de-DE" altLang="de-DE" dirty="0" smtClean="0"/>
              <a:t>   </a:t>
            </a:r>
            <a:r>
              <a:rPr lang="de-DE" altLang="de-DE" dirty="0" smtClean="0"/>
              <a:t>Abgrenzung: Ausbau </a:t>
            </a:r>
            <a:r>
              <a:rPr lang="de-DE" altLang="de-DE" dirty="0"/>
              <a:t>und </a:t>
            </a:r>
            <a:r>
              <a:rPr lang="de-DE" altLang="de-DE" dirty="0" smtClean="0"/>
              <a:t>Unterhaltung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0173" y="1535009"/>
            <a:ext cx="7754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dirty="0"/>
              <a:t>Unterhaltungs- und Instandsetzungsaufwendungen sind </a:t>
            </a:r>
            <a:r>
              <a:rPr lang="de-DE" altLang="de-DE" u="sng" dirty="0"/>
              <a:t>nicht umlagefähig </a:t>
            </a:r>
            <a:r>
              <a:rPr lang="de-DE" altLang="de-DE" dirty="0"/>
              <a:t>und durch Steuern zu finanzieren. </a:t>
            </a:r>
          </a:p>
          <a:p>
            <a:pPr marL="609600" indent="-609600">
              <a:buFontTx/>
              <a:buNone/>
              <a:defRPr/>
            </a:pPr>
            <a:endParaRPr lang="de-DE" dirty="0"/>
          </a:p>
          <a:p>
            <a:pPr marL="1066800" lvl="1" indent="-609600">
              <a:defRPr/>
            </a:pPr>
            <a:r>
              <a:rPr lang="de-DE" b="1" i="1" dirty="0">
                <a:solidFill>
                  <a:srgbClr val="00B0F0"/>
                </a:solidFill>
              </a:rPr>
              <a:t>Zur Abgrenzung zwischen Ausbau und Unterhaltung: </a:t>
            </a:r>
          </a:p>
          <a:p>
            <a:pPr lvl="1">
              <a:defRPr/>
            </a:pPr>
            <a:r>
              <a:rPr lang="de-DE" b="1" i="1" dirty="0">
                <a:solidFill>
                  <a:srgbClr val="00B0F0"/>
                </a:solidFill>
              </a:rPr>
              <a:t>OVG Lüneburg, Urteil vom 04.03.2014, Az.: 10 LC 85/12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Eine Verstärkung </a:t>
            </a:r>
            <a:r>
              <a:rPr lang="de-DE" dirty="0"/>
              <a:t>der Fahrbahndecke (4-5 cm) führt zu einer </a:t>
            </a:r>
            <a:r>
              <a:rPr lang="de-DE" dirty="0" smtClean="0"/>
              <a:t>wesentlichen </a:t>
            </a:r>
            <a:r>
              <a:rPr lang="de-DE" dirty="0"/>
              <a:t>Verbesserung</a:t>
            </a:r>
            <a:r>
              <a:rPr lang="de-DE" dirty="0" smtClean="0"/>
              <a:t> der Straße und stellt somit eine </a:t>
            </a:r>
            <a:r>
              <a:rPr lang="de-DE" u="sng" dirty="0" smtClean="0"/>
              <a:t>beitragsfähige Ausbaumaßnahme</a:t>
            </a:r>
            <a:r>
              <a:rPr lang="de-DE" dirty="0" smtClean="0"/>
              <a:t> dar.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ähnlich: </a:t>
            </a:r>
            <a:r>
              <a:rPr lang="de-DE" b="1" i="1" dirty="0">
                <a:solidFill>
                  <a:srgbClr val="00B0F0"/>
                </a:solidFill>
              </a:rPr>
              <a:t>VG Koblenz, Urteil vom 20.11.2006, 4 K 221/06; VG Trier, Urteil vom 19.05.1998, 2 K 589/97</a:t>
            </a:r>
            <a:endParaRPr lang="de-DE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G Wörrstad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1403</Words>
  <Application>Microsoft Office PowerPoint</Application>
  <PresentationFormat>Bildschirmpräsentation (4:3)</PresentationFormat>
  <Paragraphs>283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Linotype Univers 430 Regular</vt:lpstr>
      <vt:lpstr>Roboto Condensed</vt:lpstr>
      <vt:lpstr>Stencil</vt:lpstr>
      <vt:lpstr>Symbol</vt:lpstr>
      <vt:lpstr>Wingdings</vt:lpstr>
      <vt:lpstr>VG Wörrstadt</vt:lpstr>
      <vt:lpstr>CorelDRAW</vt:lpstr>
      <vt:lpstr>PowerPoint-Präsentation</vt:lpstr>
      <vt:lpstr>Beitragsrecht – Allgemeines </vt:lpstr>
      <vt:lpstr>Allgemeines zum wkB</vt:lpstr>
      <vt:lpstr>Allgemeines zum wkB</vt:lpstr>
      <vt:lpstr>Allgemeines zum wkB  </vt:lpstr>
      <vt:lpstr> </vt:lpstr>
      <vt:lpstr>Rechtsgrundlagen </vt:lpstr>
      <vt:lpstr>Abgrenzung: Erschließung und Ausbau  </vt:lpstr>
      <vt:lpstr>    Abgrenzung: Ausbau und Unterhaltung </vt:lpstr>
      <vt:lpstr>Unterhaltung, Ausbau, Erschließung</vt:lpstr>
      <vt:lpstr>Ausbauarten einer Verkehrsanlage (Vka)</vt:lpstr>
      <vt:lpstr>Systematik</vt:lpstr>
      <vt:lpstr>Vor- und Nachteile des wkB</vt:lpstr>
      <vt:lpstr>Wahlrecht</vt:lpstr>
      <vt:lpstr>Erhebung von Ausbaubeiträgen</vt:lpstr>
      <vt:lpstr>Abrechnungsgebiet </vt:lpstr>
      <vt:lpstr>Abrechnungsgebiet</vt:lpstr>
      <vt:lpstr>Verschonungsregelung</vt:lpstr>
      <vt:lpstr>Verschonungsregelung</vt:lpstr>
      <vt:lpstr>Gemeindeanteil</vt:lpstr>
      <vt:lpstr>Grundstücke an klassifizierten Straßen</vt:lpstr>
      <vt:lpstr>Beitragsmaßstäbe</vt:lpstr>
      <vt:lpstr>Berechnung wkB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Arthur</dc:creator>
  <cp:lastModifiedBy>GrizfeldM</cp:lastModifiedBy>
  <cp:revision>108</cp:revision>
  <cp:lastPrinted>2020-01-22T15:33:42Z</cp:lastPrinted>
  <dcterms:created xsi:type="dcterms:W3CDTF">2016-11-13T15:01:10Z</dcterms:created>
  <dcterms:modified xsi:type="dcterms:W3CDTF">2022-09-02T12:10:55Z</dcterms:modified>
</cp:coreProperties>
</file>